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58" r:id="rId4"/>
    <p:sldId id="287" r:id="rId5"/>
    <p:sldId id="260" r:id="rId6"/>
    <p:sldId id="266" r:id="rId7"/>
    <p:sldId id="288" r:id="rId8"/>
    <p:sldId id="267" r:id="rId9"/>
    <p:sldId id="268" r:id="rId10"/>
    <p:sldId id="269" r:id="rId11"/>
    <p:sldId id="270" r:id="rId12"/>
    <p:sldId id="273" r:id="rId13"/>
    <p:sldId id="281" r:id="rId14"/>
    <p:sldId id="274" r:id="rId15"/>
    <p:sldId id="265" r:id="rId16"/>
    <p:sldId id="286" r:id="rId17"/>
    <p:sldId id="263" r:id="rId18"/>
    <p:sldId id="278" r:id="rId19"/>
    <p:sldId id="277" r:id="rId20"/>
    <p:sldId id="279" r:id="rId21"/>
    <p:sldId id="282" r:id="rId22"/>
    <p:sldId id="283" r:id="rId23"/>
    <p:sldId id="285" r:id="rId24"/>
    <p:sldId id="262" r:id="rId25"/>
    <p:sldId id="261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336699"/>
    <a:srgbClr val="0066CC"/>
    <a:srgbClr val="00CCFF"/>
    <a:srgbClr val="00FFCC"/>
    <a:srgbClr val="66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19" autoAdjust="0"/>
  </p:normalViewPr>
  <p:slideViewPr>
    <p:cSldViewPr>
      <p:cViewPr varScale="1">
        <p:scale>
          <a:sx n="84" d="100"/>
          <a:sy n="84" d="100"/>
        </p:scale>
        <p:origin x="334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6" d="100"/>
          <a:sy n="36" d="100"/>
        </p:scale>
        <p:origin x="-2491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103年</c:v>
                </c:pt>
              </c:strCache>
            </c:strRef>
          </c:tx>
          <c:invertIfNegative val="0"/>
          <c:cat>
            <c:strRef>
              <c:f>工作表1!$A$2:$A$7</c:f>
              <c:strCache>
                <c:ptCount val="6"/>
                <c:pt idx="0">
                  <c:v>PET</c:v>
                </c:pt>
                <c:pt idx="1">
                  <c:v>PVC</c:v>
                </c:pt>
                <c:pt idx="2">
                  <c:v>PP/PE</c:v>
                </c:pt>
                <c:pt idx="3">
                  <c:v>PS未發泡</c:v>
                </c:pt>
                <c:pt idx="4">
                  <c:v>PS發泡</c:v>
                </c:pt>
                <c:pt idx="5">
                  <c:v>生質塑膠</c:v>
                </c:pt>
              </c:strCache>
            </c:strRef>
          </c:cat>
          <c:val>
            <c:numRef>
              <c:f>工作表1!$B$2:$B$7</c:f>
              <c:numCache>
                <c:formatCode>_-* #,##0_-;\-* #,##0_-;_-* "-"??_-;_-@_-</c:formatCode>
                <c:ptCount val="6"/>
                <c:pt idx="0">
                  <c:v>102024001</c:v>
                </c:pt>
                <c:pt idx="1">
                  <c:v>600551</c:v>
                </c:pt>
                <c:pt idx="2">
                  <c:v>84251071</c:v>
                </c:pt>
                <c:pt idx="3">
                  <c:v>6281949</c:v>
                </c:pt>
                <c:pt idx="4">
                  <c:v>1346078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1-47AD-82F1-012E51A1C94E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104年</c:v>
                </c:pt>
              </c:strCache>
            </c:strRef>
          </c:tx>
          <c:invertIfNegative val="0"/>
          <c:cat>
            <c:strRef>
              <c:f>工作表1!$A$2:$A$7</c:f>
              <c:strCache>
                <c:ptCount val="6"/>
                <c:pt idx="0">
                  <c:v>PET</c:v>
                </c:pt>
                <c:pt idx="1">
                  <c:v>PVC</c:v>
                </c:pt>
                <c:pt idx="2">
                  <c:v>PP/PE</c:v>
                </c:pt>
                <c:pt idx="3">
                  <c:v>PS未發泡</c:v>
                </c:pt>
                <c:pt idx="4">
                  <c:v>PS發泡</c:v>
                </c:pt>
                <c:pt idx="5">
                  <c:v>生質塑膠</c:v>
                </c:pt>
              </c:strCache>
            </c:strRef>
          </c:cat>
          <c:val>
            <c:numRef>
              <c:f>工作表1!$C$2:$C$7</c:f>
              <c:numCache>
                <c:formatCode>_-* #,##0_-;\-* #,##0_-;_-* "-"??_-;_-@_-</c:formatCode>
                <c:ptCount val="6"/>
                <c:pt idx="0">
                  <c:v>96274243</c:v>
                </c:pt>
                <c:pt idx="1">
                  <c:v>401839</c:v>
                </c:pt>
                <c:pt idx="2">
                  <c:v>80826689</c:v>
                </c:pt>
                <c:pt idx="3">
                  <c:v>5637312</c:v>
                </c:pt>
                <c:pt idx="4">
                  <c:v>1199738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1-47AD-82F1-012E51A1C94E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105年</c:v>
                </c:pt>
              </c:strCache>
            </c:strRef>
          </c:tx>
          <c:invertIfNegative val="0"/>
          <c:cat>
            <c:strRef>
              <c:f>工作表1!$A$2:$A$7</c:f>
              <c:strCache>
                <c:ptCount val="6"/>
                <c:pt idx="0">
                  <c:v>PET</c:v>
                </c:pt>
                <c:pt idx="1">
                  <c:v>PVC</c:v>
                </c:pt>
                <c:pt idx="2">
                  <c:v>PP/PE</c:v>
                </c:pt>
                <c:pt idx="3">
                  <c:v>PS未發泡</c:v>
                </c:pt>
                <c:pt idx="4">
                  <c:v>PS發泡</c:v>
                </c:pt>
                <c:pt idx="5">
                  <c:v>生質塑膠</c:v>
                </c:pt>
              </c:strCache>
            </c:strRef>
          </c:cat>
          <c:val>
            <c:numRef>
              <c:f>工作表1!$D$2:$D$7</c:f>
              <c:numCache>
                <c:formatCode>_-* #,##0_-;\-* #,##0_-;_-* "-"??_-;_-@_-</c:formatCode>
                <c:ptCount val="6"/>
                <c:pt idx="0">
                  <c:v>102336760</c:v>
                </c:pt>
                <c:pt idx="1">
                  <c:v>191631</c:v>
                </c:pt>
                <c:pt idx="2">
                  <c:v>77268522</c:v>
                </c:pt>
                <c:pt idx="3">
                  <c:v>4482364</c:v>
                </c:pt>
                <c:pt idx="4">
                  <c:v>995157</c:v>
                </c:pt>
                <c:pt idx="5">
                  <c:v>606608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61-47AD-82F1-012E51A1C94E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106年</c:v>
                </c:pt>
              </c:strCache>
            </c:strRef>
          </c:tx>
          <c:invertIfNegative val="0"/>
          <c:cat>
            <c:strRef>
              <c:f>工作表1!$A$2:$A$7</c:f>
              <c:strCache>
                <c:ptCount val="6"/>
                <c:pt idx="0">
                  <c:v>PET</c:v>
                </c:pt>
                <c:pt idx="1">
                  <c:v>PVC</c:v>
                </c:pt>
                <c:pt idx="2">
                  <c:v>PP/PE</c:v>
                </c:pt>
                <c:pt idx="3">
                  <c:v>PS未發泡</c:v>
                </c:pt>
                <c:pt idx="4">
                  <c:v>PS發泡</c:v>
                </c:pt>
                <c:pt idx="5">
                  <c:v>生質塑膠</c:v>
                </c:pt>
              </c:strCache>
            </c:strRef>
          </c:cat>
          <c:val>
            <c:numRef>
              <c:f>工作表1!$E$2:$E$7</c:f>
              <c:numCache>
                <c:formatCode>_-* #,##0_-;\-* #,##0_-;_-* "-"??_-;_-@_-</c:formatCode>
                <c:ptCount val="6"/>
                <c:pt idx="0">
                  <c:v>108887558</c:v>
                </c:pt>
                <c:pt idx="1">
                  <c:v>2179132</c:v>
                </c:pt>
                <c:pt idx="2">
                  <c:v>82853385</c:v>
                </c:pt>
                <c:pt idx="3">
                  <c:v>4885693</c:v>
                </c:pt>
                <c:pt idx="4">
                  <c:v>906190</c:v>
                </c:pt>
                <c:pt idx="5">
                  <c:v>252452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61-47AD-82F1-012E51A1C94E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107年</c:v>
                </c:pt>
              </c:strCache>
            </c:strRef>
          </c:tx>
          <c:invertIfNegative val="0"/>
          <c:cat>
            <c:strRef>
              <c:f>工作表1!$A$2:$A$7</c:f>
              <c:strCache>
                <c:ptCount val="6"/>
                <c:pt idx="0">
                  <c:v>PET</c:v>
                </c:pt>
                <c:pt idx="1">
                  <c:v>PVC</c:v>
                </c:pt>
                <c:pt idx="2">
                  <c:v>PP/PE</c:v>
                </c:pt>
                <c:pt idx="3">
                  <c:v>PS未發泡</c:v>
                </c:pt>
                <c:pt idx="4">
                  <c:v>PS發泡</c:v>
                </c:pt>
                <c:pt idx="5">
                  <c:v>生質塑膠</c:v>
                </c:pt>
              </c:strCache>
            </c:strRef>
          </c:cat>
          <c:val>
            <c:numRef>
              <c:f>工作表1!$F$2:$F$7</c:f>
              <c:numCache>
                <c:formatCode>_-* #,##0_-;\-* #,##0_-;_-* "-"??_-;_-@_-</c:formatCode>
                <c:ptCount val="6"/>
                <c:pt idx="0">
                  <c:v>104611408</c:v>
                </c:pt>
                <c:pt idx="1">
                  <c:v>0</c:v>
                </c:pt>
                <c:pt idx="2">
                  <c:v>82433914</c:v>
                </c:pt>
                <c:pt idx="3">
                  <c:v>4146632</c:v>
                </c:pt>
                <c:pt idx="4">
                  <c:v>782780</c:v>
                </c:pt>
                <c:pt idx="5">
                  <c:v>426775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61-47AD-82F1-012E51A1C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994304"/>
        <c:axId val="243839488"/>
      </c:barChart>
      <c:catAx>
        <c:axId val="33699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243839488"/>
        <c:crosses val="autoZero"/>
        <c:auto val="1"/>
        <c:lblAlgn val="ctr"/>
        <c:lblOffset val="100"/>
        <c:noMultiLvlLbl val="0"/>
      </c:catAx>
      <c:valAx>
        <c:axId val="243839488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3369943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zh-TW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9641F-6A67-4FB0-89F9-AA652F5F0739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E38BC-6F29-425A-9F87-E431C2F7B5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117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D6580-8FA8-40F5-B9EE-8CEAC9C93FA3}" type="datetimeFigureOut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9CA75-64DA-495D-80D0-5278E530AF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81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CA75-64DA-495D-80D0-5278E530AF2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45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CA75-64DA-495D-80D0-5278E530AF2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50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CA75-64DA-495D-80D0-5278E530AF2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50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361B-9AE7-4102-9D26-4DFD8DFAEE0A}" type="datetime1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24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15E-8AF1-48F7-BA5C-8BECE5E5F9A7}" type="datetime1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15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F8AC-CE33-4096-AB14-C913B4D9ED49}" type="datetime1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30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B2DD-3908-464D-8091-0CDEFA340FF4}" type="datetime1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10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0281-6F1D-4A71-855E-EAAADBF3A366}" type="datetime1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625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52BA-BBC4-4A47-801C-4E5F90025671}" type="datetime1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35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8EF1-760E-4137-933E-062CE5A2C6B2}" type="datetime1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26" name="Picture 2" descr="C:\Users\Administrator\Desktop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656184" cy="94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4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43F0-E1DE-43BD-AC8C-72068F01E396}" type="datetime1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35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8F51-8C19-439A-9045-6BA531DF58DE}" type="datetime1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00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7824-CA7B-4BF1-BF9B-21C1F6B4C663}" type="datetime1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48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7CD6-42FD-4AA6-A02A-EBA6B024B03F}" type="datetime1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67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DB347-983B-43F6-BB67-2B6B5096AD04}" type="datetime1">
              <a:rPr lang="zh-TW" altLang="en-US" smtClean="0"/>
              <a:t>2020/2/21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7A43-8F1A-4EC6-A8FE-95AC31F7190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2050" name="Picture 2" descr="C:\Users\Administrator\Desktop\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914626" cy="10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5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blog.xuite.net/alice.lin/eat/6397644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xuite.net/alice.lin/eat/6397644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newslens.com/article/5929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knews.cc/news/3okqora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c.com.tw/j2npc/zhtw/prodcate/al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cws0801.pixnet.net/blog/post/395469406-vol.17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kknews.cc/news/lxb22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kknews.cc/food/nxv93e2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28144" y="3573016"/>
            <a:ext cx="6400800" cy="704497"/>
          </a:xfrm>
          <a:ln>
            <a:noFill/>
          </a:ln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國家級食品容器認證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5" name="標題 4"/>
          <p:cNvSpPr txBox="1">
            <a:spLocks noGrp="1"/>
          </p:cNvSpPr>
          <p:nvPr>
            <p:ph type="ctrTitle"/>
          </p:nvPr>
        </p:nvSpPr>
        <p:spPr>
          <a:xfrm>
            <a:off x="1547664" y="2542272"/>
            <a:ext cx="6281280" cy="646331"/>
          </a:xfrm>
          <a:prstGeom prst="rect">
            <a:avLst/>
          </a:prstGeom>
          <a:solidFill>
            <a:srgbClr val="0099CC"/>
          </a:solidFill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UPET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環保安全餐具產品介紹</a:t>
            </a:r>
          </a:p>
        </p:txBody>
      </p:sp>
      <p:cxnSp>
        <p:nvCxnSpPr>
          <p:cNvPr id="7" name="直線單箭頭接點 6"/>
          <p:cNvCxnSpPr/>
          <p:nvPr/>
        </p:nvCxnSpPr>
        <p:spPr>
          <a:xfrm>
            <a:off x="1924288" y="3557433"/>
            <a:ext cx="5904656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1348224" y="4205505"/>
            <a:ext cx="6048672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144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336699"/>
                </a:solidFill>
              </a:rPr>
              <a:t>消費市場上常見器皿材質</a:t>
            </a:r>
            <a:endParaRPr lang="en-US" altLang="zh-TW" sz="2800" b="1" dirty="0">
              <a:solidFill>
                <a:srgbClr val="336699"/>
              </a:solidFill>
            </a:endParaRPr>
          </a:p>
          <a:p>
            <a:pPr lvl="1"/>
            <a:r>
              <a:rPr lang="zh-TW" altLang="en-US" sz="2400" dirty="0"/>
              <a:t>鋁製</a:t>
            </a:r>
            <a:endParaRPr lang="en-US" altLang="zh-TW" sz="2400" dirty="0"/>
          </a:p>
          <a:p>
            <a:pPr marL="457200" lvl="1" indent="0">
              <a:buNone/>
            </a:pPr>
            <a:r>
              <a:rPr lang="zh-TW" altLang="en-US" sz="2000" dirty="0"/>
              <a:t>使用鋁制食具時，往往會有鋁屑脫落，遇到酸性或鹼性物質即可形成鋁離子進入食物，再隨食物進入人體。研究發現，鋁在人體內積累過多，可引起智力下降、記憶力衰退和老年性癡呆等。因此，人們使用鋁制食具時應儘量不要接觸酸性或鹼性物質。</a:t>
            </a:r>
            <a:br>
              <a:rPr lang="zh-TW" altLang="en-US" dirty="0"/>
            </a:br>
            <a:endParaRPr lang="en-US" altLang="zh-TW" dirty="0"/>
          </a:p>
          <a:p>
            <a:pPr marL="457200" lvl="1" indent="0">
              <a:buNone/>
            </a:pPr>
            <a:endParaRPr lang="en-US" altLang="zh-TW" sz="1100" dirty="0"/>
          </a:p>
          <a:p>
            <a:pPr marL="457200" lvl="1" indent="0">
              <a:buNone/>
            </a:pPr>
            <a:endParaRPr lang="en-US" altLang="zh-TW" sz="1100" dirty="0"/>
          </a:p>
          <a:p>
            <a:pPr marL="457200" lvl="1" indent="0">
              <a:buNone/>
            </a:pPr>
            <a:endParaRPr lang="en-US" altLang="zh-TW" sz="1100" dirty="0"/>
          </a:p>
          <a:p>
            <a:pPr marL="457200" lvl="1" indent="0">
              <a:buNone/>
            </a:pPr>
            <a:endParaRPr lang="en-US" altLang="zh-TW" sz="1100" dirty="0"/>
          </a:p>
          <a:p>
            <a:pPr marL="457200" lvl="1" indent="0">
              <a:buNone/>
            </a:pPr>
            <a:endParaRPr lang="en-US" altLang="zh-TW" sz="1100" dirty="0"/>
          </a:p>
          <a:p>
            <a:pPr marL="457200" lvl="1" indent="0">
              <a:buNone/>
            </a:pPr>
            <a:endParaRPr lang="en-US" altLang="zh-TW" sz="1000" dirty="0"/>
          </a:p>
          <a:p>
            <a:pPr marL="457200" lvl="1" indent="0">
              <a:buNone/>
            </a:pPr>
            <a:r>
              <a:rPr lang="zh-TW" altLang="en-US" sz="1000" dirty="0"/>
              <a:t>原文網址： </a:t>
            </a:r>
            <a:r>
              <a:rPr lang="en-US" altLang="zh-TW" sz="1000" dirty="0">
                <a:hlinkClick r:id="rId2"/>
              </a:rPr>
              <a:t>https://blog.xuite.net/alice.lin/eat/63976444</a:t>
            </a:r>
            <a:endParaRPr lang="en-US" altLang="zh-TW" sz="1000" dirty="0"/>
          </a:p>
        </p:txBody>
      </p:sp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UPET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66416"/>
            <a:ext cx="204216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9" b="16359"/>
          <a:stretch/>
        </p:blipFill>
        <p:spPr>
          <a:xfrm>
            <a:off x="5940152" y="5239228"/>
            <a:ext cx="2520280" cy="150214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336699"/>
                </a:solidFill>
              </a:rPr>
              <a:t>消費市場上常見器皿材質</a:t>
            </a:r>
            <a:endParaRPr lang="en-US" altLang="zh-TW" sz="2800" b="1" dirty="0">
              <a:solidFill>
                <a:srgbClr val="336699"/>
              </a:solidFill>
            </a:endParaRPr>
          </a:p>
          <a:p>
            <a:pPr lvl="1"/>
            <a:r>
              <a:rPr lang="en-US" altLang="zh-TW" sz="2400" dirty="0"/>
              <a:t>PLA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zh-TW" altLang="en-US" sz="2000" dirty="0"/>
              <a:t>聚乳酸（英語：</a:t>
            </a:r>
            <a:r>
              <a:rPr lang="en-US" altLang="zh-TW" sz="2000" dirty="0" err="1"/>
              <a:t>Polylactic</a:t>
            </a:r>
            <a:r>
              <a:rPr lang="en-US" altLang="zh-TW" sz="2000" dirty="0"/>
              <a:t> Acid</a:t>
            </a:r>
            <a:r>
              <a:rPr lang="zh-TW" altLang="en-US" sz="2000" dirty="0"/>
              <a:t>或</a:t>
            </a:r>
            <a:r>
              <a:rPr lang="en-US" altLang="zh-TW" sz="2000" dirty="0" err="1"/>
              <a:t>Polylactide</a:t>
            </a:r>
            <a:r>
              <a:rPr lang="en-US" altLang="zh-TW" sz="2000" dirty="0"/>
              <a:t>, PLA</a:t>
            </a:r>
            <a:r>
              <a:rPr lang="zh-TW" altLang="en-US" sz="2000" dirty="0"/>
              <a:t>）通常是從玉米或植物中萃取澱粉所提煉出來的聚合物，</a:t>
            </a:r>
            <a:r>
              <a:rPr lang="en-US" altLang="zh-TW" sz="2000" dirty="0"/>
              <a:t>PLA</a:t>
            </a:r>
            <a:r>
              <a:rPr lang="zh-TW" altLang="en-US" sz="2000" dirty="0"/>
              <a:t>產品必須要符合以下四點才可以被分解 </a:t>
            </a:r>
            <a:r>
              <a:rPr lang="en-US" altLang="zh-TW" sz="2000" dirty="0"/>
              <a:t>(1)</a:t>
            </a:r>
            <a:r>
              <a:rPr lang="zh-TW" altLang="en-US" sz="2000" dirty="0"/>
              <a:t>有足夠的溼度 </a:t>
            </a:r>
            <a:r>
              <a:rPr lang="en-US" altLang="zh-TW" sz="2000" dirty="0"/>
              <a:t>(2)60</a:t>
            </a:r>
            <a:r>
              <a:rPr lang="zh-TW" altLang="en-US" sz="2000" dirty="0"/>
              <a:t>度的高溫</a:t>
            </a:r>
            <a:r>
              <a:rPr lang="en-US" altLang="zh-TW" sz="2000" dirty="0"/>
              <a:t>(3)</a:t>
            </a:r>
            <a:r>
              <a:rPr lang="zh-TW" altLang="en-US" sz="2000" dirty="0"/>
              <a:t>微生物 </a:t>
            </a:r>
            <a:r>
              <a:rPr lang="en-US" altLang="zh-TW" sz="2000" dirty="0"/>
              <a:t>(4)</a:t>
            </a:r>
            <a:r>
              <a:rPr lang="zh-TW" altLang="en-US" sz="2000" dirty="0"/>
              <a:t>含氧土壤掩埋，聚乳酸不具良好的耐熱性。為了改變聚乳酸餐具無法受熱的問題，大多數的廠商會將聚乳 酸和傳統塑膠</a:t>
            </a:r>
            <a:r>
              <a:rPr lang="en-US" altLang="zh-TW" sz="2000" dirty="0"/>
              <a:t>PP</a:t>
            </a:r>
            <a:r>
              <a:rPr lang="zh-TW" altLang="en-US" sz="2000" dirty="0"/>
              <a:t>混合，以增加餐具的耐熱性跟持久性然而，加入了塑膠後，聚乳酸就沒辦法</a:t>
            </a:r>
            <a:r>
              <a:rPr lang="en-US" altLang="zh-TW" sz="2000" dirty="0"/>
              <a:t>100%</a:t>
            </a:r>
            <a:r>
              <a:rPr lang="zh-TW" altLang="en-US" sz="2000" dirty="0"/>
              <a:t>分解了。此外，這些「塑料混 血兒」反而會讓原本可以回收的塑膠，因為摻雜了聚乳酸，變成不能回收的廢棄物，形成「塑膠汙染」。</a:t>
            </a:r>
            <a:endParaRPr lang="en-US" altLang="zh-TW" sz="2000" dirty="0"/>
          </a:p>
          <a:p>
            <a:pPr marL="457200" lvl="1" indent="0">
              <a:lnSpc>
                <a:spcPct val="120000"/>
              </a:lnSpc>
              <a:buNone/>
            </a:pPr>
            <a:endParaRPr lang="en-US" altLang="zh-TW" sz="1100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zh-TW" altLang="en-US" sz="1000" dirty="0"/>
              <a:t>原文網址： </a:t>
            </a:r>
            <a:r>
              <a:rPr lang="en-US" altLang="zh-TW" sz="1000" dirty="0">
                <a:hlinkClick r:id="rId3"/>
              </a:rPr>
              <a:t>h</a:t>
            </a:r>
            <a:r>
              <a:rPr lang="en-US" altLang="zh-TW" sz="1000" dirty="0">
                <a:hlinkClick r:id="rId4"/>
              </a:rPr>
              <a:t> https://www.thenewslens.com/article/59293</a:t>
            </a:r>
            <a:endParaRPr lang="en-US" altLang="zh-TW" sz="1000" dirty="0"/>
          </a:p>
        </p:txBody>
      </p:sp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UPET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109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sz="11200" dirty="0">
                <a:solidFill>
                  <a:srgbClr val="336699"/>
                </a:solidFill>
              </a:rPr>
              <a:t>UPET</a:t>
            </a:r>
            <a:r>
              <a:rPr lang="zh-TW" altLang="en-US" sz="11200" dirty="0">
                <a:solidFill>
                  <a:srgbClr val="336699"/>
                </a:solidFill>
              </a:rPr>
              <a:t>介紹</a:t>
            </a:r>
            <a:endParaRPr lang="en-US" altLang="zh-TW" sz="11200" dirty="0">
              <a:solidFill>
                <a:srgbClr val="336699"/>
              </a:solidFill>
            </a:endParaRPr>
          </a:p>
          <a:p>
            <a:pPr lvl="1"/>
            <a:r>
              <a:rPr lang="zh-TW" altLang="en-US" sz="9600" dirty="0"/>
              <a:t>物理性質</a:t>
            </a:r>
            <a:endParaRPr lang="en-US" altLang="zh-TW" sz="9600" dirty="0"/>
          </a:p>
          <a:p>
            <a:pPr lvl="2"/>
            <a:r>
              <a:rPr lang="en-US" altLang="zh-TW" sz="8000" dirty="0"/>
              <a:t>PET</a:t>
            </a:r>
            <a:r>
              <a:rPr lang="zh-TW" altLang="en-US" sz="8000" dirty="0"/>
              <a:t>一般由乙二醇和對苯二甲酸 </a:t>
            </a:r>
            <a:r>
              <a:rPr lang="en-US" altLang="zh-TW" sz="8000" dirty="0"/>
              <a:t>Purified </a:t>
            </a:r>
            <a:r>
              <a:rPr lang="en-US" altLang="zh-TW" sz="8000" dirty="0" err="1"/>
              <a:t>Terephthalic</a:t>
            </a:r>
            <a:r>
              <a:rPr lang="en-US" altLang="zh-TW" sz="8000" dirty="0"/>
              <a:t> Acid(PTA) </a:t>
            </a:r>
            <a:r>
              <a:rPr lang="zh-TW" altLang="en-US" sz="8000" dirty="0"/>
              <a:t>反應得到，英文名為</a:t>
            </a:r>
            <a:r>
              <a:rPr lang="en-US" altLang="zh-TW" sz="8000" dirty="0"/>
              <a:t>Polyethylene terephthalate </a:t>
            </a:r>
            <a:r>
              <a:rPr lang="zh-TW" altLang="en-US" sz="8000" dirty="0"/>
              <a:t>簡稱</a:t>
            </a:r>
            <a:r>
              <a:rPr lang="en-US" altLang="zh-TW" sz="8000" dirty="0"/>
              <a:t>PET</a:t>
            </a:r>
            <a:r>
              <a:rPr lang="zh-TW" altLang="en-US" sz="8000" dirty="0"/>
              <a:t>或</a:t>
            </a:r>
            <a:r>
              <a:rPr lang="en-US" altLang="zh-TW" sz="8000" dirty="0"/>
              <a:t>PEIT(</a:t>
            </a:r>
            <a:r>
              <a:rPr lang="zh-TW" altLang="en-US" sz="8000" dirty="0"/>
              <a:t>以下或稱為</a:t>
            </a:r>
            <a:r>
              <a:rPr lang="en-US" altLang="zh-TW" sz="8000" dirty="0"/>
              <a:t>PET)</a:t>
            </a:r>
            <a:r>
              <a:rPr lang="zh-TW" altLang="en-US" sz="8000" dirty="0"/>
              <a:t>，為結晶性塑膠。</a:t>
            </a:r>
            <a:endParaRPr lang="en-US" altLang="zh-TW" sz="8000" dirty="0"/>
          </a:p>
          <a:p>
            <a:pPr lvl="2" fontAlgn="base"/>
            <a:r>
              <a:rPr lang="zh-TW" altLang="en-US" sz="8000" dirty="0"/>
              <a:t> </a:t>
            </a:r>
            <a:r>
              <a:rPr lang="en-US" altLang="zh-TW" sz="8000" dirty="0"/>
              <a:t>1.</a:t>
            </a:r>
            <a:r>
              <a:rPr lang="zh-TW" altLang="en-US" sz="8000" dirty="0"/>
              <a:t>氣體和水蒸氣滲透率低，既有優良的阻氣、水、油及異味性  能。</a:t>
            </a:r>
            <a:endParaRPr lang="en-US" altLang="zh-TW" sz="8000" dirty="0"/>
          </a:p>
          <a:p>
            <a:pPr lvl="2" fontAlgn="base"/>
            <a:r>
              <a:rPr lang="en-US" altLang="zh-TW" sz="8000" dirty="0"/>
              <a:t>2.</a:t>
            </a:r>
            <a:r>
              <a:rPr lang="zh-TW" altLang="en-US" sz="8000" dirty="0"/>
              <a:t>透明度高，可阻擋紫外線，光澤性好。</a:t>
            </a:r>
            <a:endParaRPr lang="en-US" altLang="zh-TW" sz="8000" dirty="0"/>
          </a:p>
          <a:p>
            <a:pPr lvl="2" fontAlgn="base"/>
            <a:r>
              <a:rPr lang="en-US" altLang="zh-TW" sz="8000" dirty="0"/>
              <a:t>3.</a:t>
            </a:r>
            <a:r>
              <a:rPr lang="zh-TW" altLang="en-US" sz="8000" dirty="0"/>
              <a:t>無毒、無味，衛生安全性好，可直接用於食品包裝。</a:t>
            </a:r>
            <a:endParaRPr lang="en-US" altLang="zh-TW" sz="8000" dirty="0"/>
          </a:p>
          <a:p>
            <a:pPr lvl="2"/>
            <a:r>
              <a:rPr lang="en-US" altLang="zh-TW" sz="8000" dirty="0">
                <a:latin typeface="+mn-ea"/>
              </a:rPr>
              <a:t>4.</a:t>
            </a:r>
            <a:r>
              <a:rPr lang="zh-TW" altLang="en-US" sz="8000" dirty="0">
                <a:solidFill>
                  <a:srgbClr val="FF0000"/>
                </a:solidFill>
                <a:latin typeface="+mn-ea"/>
              </a:rPr>
              <a:t>不耐熱。攝氏</a:t>
            </a:r>
            <a:r>
              <a:rPr lang="en-US" altLang="zh-TW" sz="8000" dirty="0">
                <a:solidFill>
                  <a:srgbClr val="FF0000"/>
                </a:solidFill>
                <a:latin typeface="+mn-ea"/>
              </a:rPr>
              <a:t>80</a:t>
            </a:r>
            <a:r>
              <a:rPr lang="zh-TW" altLang="en-US" sz="8000" dirty="0">
                <a:solidFill>
                  <a:srgbClr val="FF0000"/>
                </a:solidFill>
                <a:latin typeface="+mn-ea"/>
              </a:rPr>
              <a:t>度以下可以保持不變形</a:t>
            </a:r>
            <a:endParaRPr lang="en-US" altLang="zh-TW" sz="8000" dirty="0">
              <a:solidFill>
                <a:srgbClr val="FF0000"/>
              </a:solidFill>
              <a:latin typeface="+mn-ea"/>
            </a:endParaRPr>
          </a:p>
          <a:p>
            <a:pPr lvl="2"/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CN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脆化溫度為－</a:t>
            </a:r>
            <a:r>
              <a:rPr lang="en-US" altLang="zh-CN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70℃</a:t>
            </a:r>
            <a:r>
              <a:rPr lang="zh-CN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，在－</a:t>
            </a:r>
            <a:r>
              <a:rPr lang="en-US" altLang="zh-CN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30℃</a:t>
            </a:r>
            <a:r>
              <a:rPr lang="zh-CN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時仍具有一定韌性</a:t>
            </a:r>
            <a:endParaRPr lang="en-US" altLang="zh-CN" sz="8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CN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耐弱酸和有機溶劑，但不耐熱水浸泡，不耐鹼</a:t>
            </a:r>
            <a:r>
              <a:rPr lang="en-US" altLang="zh-CN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【PH:3~10】</a:t>
            </a:r>
          </a:p>
          <a:p>
            <a:pPr lvl="2"/>
            <a:r>
              <a:rPr lang="en-US" altLang="zh-TW" sz="8000" dirty="0">
                <a:latin typeface="+mn-ea"/>
              </a:rPr>
              <a:t>7.</a:t>
            </a:r>
            <a:r>
              <a:rPr lang="zh-TW" altLang="en-US" sz="8000" dirty="0">
                <a:latin typeface="+mn-ea"/>
              </a:rPr>
              <a:t>具有優良的堅韌性，拉伸、抗衝擊強度、耐磨性，電絕緣性</a:t>
            </a:r>
            <a:endParaRPr lang="en-US" altLang="zh-TW" sz="8000" dirty="0">
              <a:latin typeface="+mn-ea"/>
            </a:endParaRPr>
          </a:p>
          <a:p>
            <a:pPr lvl="2"/>
            <a:r>
              <a:rPr lang="en-US" altLang="zh-TW" sz="8000" dirty="0">
                <a:latin typeface="+mn-ea"/>
              </a:rPr>
              <a:t>8</a:t>
            </a:r>
            <a:r>
              <a:rPr lang="zh-TW" altLang="en-US" sz="8000" dirty="0"/>
              <a:t>結晶速度較 慢而影響到成型性，影響到成型之速度，因此 </a:t>
            </a:r>
            <a:r>
              <a:rPr lang="en-US" altLang="zh-TW" sz="8000" dirty="0"/>
              <a:t>UPET </a:t>
            </a:r>
            <a:r>
              <a:rPr lang="zh-TW" altLang="en-US" sz="8000" dirty="0"/>
              <a:t>之需求量卻無法相對地提高</a:t>
            </a:r>
            <a:endParaRPr lang="en-US" altLang="zh-TW" sz="8000" dirty="0"/>
          </a:p>
          <a:p>
            <a:pPr lvl="2" algn="r"/>
            <a:r>
              <a:rPr lang="zh-TW" altLang="en-US" sz="4400" dirty="0"/>
              <a:t>原文網址：</a:t>
            </a:r>
            <a:r>
              <a:rPr lang="en-US" altLang="zh-TW" sz="4400" dirty="0">
                <a:hlinkClick r:id="rId3"/>
              </a:rPr>
              <a:t>https://kknews.cc/news/3okqora.html</a:t>
            </a:r>
            <a:endParaRPr lang="en-US" altLang="zh-TW" sz="4400" dirty="0"/>
          </a:p>
        </p:txBody>
      </p:sp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UPET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021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4038600" cy="285147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3400" b="1" dirty="0"/>
              <a:t>一般提高耐熱性改善結晶化速度</a:t>
            </a:r>
            <a:endParaRPr lang="en-US" altLang="zh-TW" sz="3400" b="1" dirty="0"/>
          </a:p>
          <a:p>
            <a:pPr marL="114300" indent="0">
              <a:lnSpc>
                <a:spcPct val="120000"/>
              </a:lnSpc>
              <a:buNone/>
            </a:pPr>
            <a:r>
              <a:rPr lang="zh-TW" altLang="en-US" sz="3300" dirty="0"/>
              <a:t>經研究會添加適當、適量的結晶核劑或耐熱劑，改善 </a:t>
            </a:r>
            <a:r>
              <a:rPr lang="en-US" altLang="zh-TW" sz="3300" dirty="0"/>
              <a:t>PET </a:t>
            </a:r>
            <a:r>
              <a:rPr lang="zh-TW" altLang="en-US" sz="3300" dirty="0"/>
              <a:t>之結晶化速度，經試驗效果較好的結晶核劑 有石墨、碳黑、氧化鋅、氧化鎂、矽酸鈣、矽酸鎂、 硫酸鋇、滑石粉、草酸鈣、安息香酸鈣、硬酯酸鎂、 酒石酸鈣等。 但檢測時都會含有部分金屬物質</a:t>
            </a:r>
            <a:endParaRPr lang="en-US" altLang="zh-TW" sz="3300" dirty="0"/>
          </a:p>
          <a:p>
            <a:pPr>
              <a:lnSpc>
                <a:spcPct val="120000"/>
              </a:lnSpc>
            </a:pPr>
            <a:r>
              <a:rPr lang="en-US" altLang="zh-TW" sz="3400" b="1" dirty="0"/>
              <a:t>UPET</a:t>
            </a:r>
            <a:r>
              <a:rPr lang="zh-TW" altLang="en-US" sz="3400" b="1" dirty="0"/>
              <a:t>使用的方式為二次結晶法</a:t>
            </a:r>
            <a:endParaRPr lang="en-US" altLang="zh-TW" sz="3400" b="1" dirty="0"/>
          </a:p>
          <a:p>
            <a:pPr marL="114300" indent="0">
              <a:lnSpc>
                <a:spcPct val="120000"/>
              </a:lnSpc>
              <a:buNone/>
            </a:pPr>
            <a:r>
              <a:rPr lang="zh-TW" altLang="en-US" sz="3300" dirty="0"/>
              <a:t>由一次結晶熱處理過程使原子重新排列成為“無應變</a:t>
            </a:r>
            <a:r>
              <a:rPr lang="zh-TW" altLang="en-US" sz="3300" b="1" dirty="0"/>
              <a:t>”</a:t>
            </a:r>
            <a:r>
              <a:rPr lang="zh-TW" altLang="en-US" sz="3300" dirty="0"/>
              <a:t>之新晶粒，在遠高於再結晶溫度</a:t>
            </a:r>
            <a:r>
              <a:rPr lang="en-US" altLang="zh-TW" sz="3300" b="1" dirty="0"/>
              <a:t>(</a:t>
            </a:r>
            <a:r>
              <a:rPr lang="zh-TW" altLang="en-US" sz="3300" dirty="0"/>
              <a:t>如</a:t>
            </a:r>
            <a:r>
              <a:rPr lang="en-US" altLang="zh-TW" sz="3300" b="1" dirty="0"/>
              <a:t>2/3Tm)</a:t>
            </a:r>
            <a:r>
              <a:rPr lang="zh-TW" altLang="en-US" sz="3300" dirty="0"/>
              <a:t>進行退火時，晶界受到強烈的熱活化，足以克服任何限制晶界移動的因素</a:t>
            </a:r>
            <a:r>
              <a:rPr lang="en-US" altLang="zh-TW" sz="3300" dirty="0"/>
              <a:t>(</a:t>
            </a:r>
            <a:r>
              <a:rPr lang="zh-TW" altLang="en-US" sz="3300" dirty="0"/>
              <a:t>如</a:t>
            </a:r>
            <a:r>
              <a:rPr lang="en-US" altLang="zh-TW" sz="3300" dirty="0"/>
              <a:t>:</a:t>
            </a:r>
            <a:r>
              <a:rPr lang="zh-TW" altLang="en-US" sz="3300" dirty="0"/>
              <a:t>溶質原子，夾雜物，孔洞，自由表面等</a:t>
            </a:r>
            <a:r>
              <a:rPr lang="en-US" altLang="zh-TW" sz="3300" dirty="0"/>
              <a:t>)</a:t>
            </a:r>
            <a:r>
              <a:rPr lang="zh-TW" altLang="en-US" sz="3300" dirty="0"/>
              <a:t>而快速移動，將形成超過平均晶粒直徑</a:t>
            </a:r>
            <a:r>
              <a:rPr lang="en-US" altLang="zh-TW" sz="3300" b="1" dirty="0"/>
              <a:t>2</a:t>
            </a:r>
            <a:r>
              <a:rPr lang="zh-TW" altLang="en-US" sz="3300" dirty="0"/>
              <a:t>倍之特大晶粒。</a:t>
            </a:r>
            <a:endParaRPr lang="en-US" altLang="zh-TW" sz="3300" dirty="0"/>
          </a:p>
          <a:p>
            <a:pPr marL="914400" lvl="2" indent="0" algn="r">
              <a:lnSpc>
                <a:spcPct val="120000"/>
              </a:lnSpc>
              <a:buNone/>
            </a:pPr>
            <a:endParaRPr lang="en-US" altLang="zh-TW" sz="1100" dirty="0"/>
          </a:p>
          <a:p>
            <a:pPr marL="914400" lvl="2" indent="0" algn="r">
              <a:lnSpc>
                <a:spcPct val="120000"/>
              </a:lnSpc>
              <a:buNone/>
            </a:pPr>
            <a:r>
              <a:rPr lang="zh-TW" altLang="en-US" sz="1100" dirty="0"/>
              <a:t>原文網址：</a:t>
            </a:r>
            <a:r>
              <a:rPr lang="en-US" altLang="zh-TW" sz="1100" dirty="0">
                <a:hlinkClick r:id="rId3"/>
              </a:rPr>
              <a:t> https://www.npc.com.tw/j2npc/zhtw/prodcate/all</a:t>
            </a:r>
            <a:r>
              <a:rPr lang="zh-TW" altLang="en-US" sz="1100" dirty="0"/>
              <a:t> 南亞塑膠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UPET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</a:p>
        </p:txBody>
      </p:sp>
    </p:spTree>
    <p:extLst>
      <p:ext uri="{BB962C8B-B14F-4D97-AF65-F5344CB8AC3E}">
        <p14:creationId xmlns:p14="http://schemas.microsoft.com/office/powerpoint/2010/main" val="3912188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UPET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336699"/>
                </a:solidFill>
              </a:rPr>
              <a:t>UPET</a:t>
            </a:r>
            <a:r>
              <a:rPr lang="zh-TW" altLang="en-US" sz="2800" b="1" dirty="0">
                <a:solidFill>
                  <a:srgbClr val="336699"/>
                </a:solidFill>
              </a:rPr>
              <a:t>介紹</a:t>
            </a:r>
            <a:endParaRPr lang="en-US" altLang="zh-TW" sz="2800" b="1" dirty="0">
              <a:solidFill>
                <a:srgbClr val="336699"/>
              </a:solidFill>
            </a:endParaRPr>
          </a:p>
          <a:p>
            <a:pPr lvl="1"/>
            <a:r>
              <a:rPr lang="zh-TW" altLang="en-US" sz="2400" dirty="0"/>
              <a:t>物理性質</a:t>
            </a:r>
            <a:endParaRPr lang="en-US" altLang="zh-TW" sz="2400" dirty="0"/>
          </a:p>
          <a:p>
            <a:pPr lvl="1"/>
            <a:endParaRPr lang="en-US" altLang="zh-TW" sz="3100" dirty="0"/>
          </a:p>
        </p:txBody>
      </p:sp>
      <p:sp>
        <p:nvSpPr>
          <p:cNvPr id="3" name="橢圓 2"/>
          <p:cNvSpPr/>
          <p:nvPr/>
        </p:nvSpPr>
        <p:spPr>
          <a:xfrm>
            <a:off x="771637" y="4283804"/>
            <a:ext cx="920043" cy="92004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原料</a:t>
            </a:r>
          </a:p>
        </p:txBody>
      </p:sp>
      <p:cxnSp>
        <p:nvCxnSpPr>
          <p:cNvPr id="10" name="直線單箭頭接點 9"/>
          <p:cNvCxnSpPr/>
          <p:nvPr/>
        </p:nvCxnSpPr>
        <p:spPr>
          <a:xfrm>
            <a:off x="1851757" y="4787860"/>
            <a:ext cx="400161" cy="1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2371874" y="4299865"/>
            <a:ext cx="920043" cy="92004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除濕乾燥</a:t>
            </a: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3395812" y="4762708"/>
            <a:ext cx="400161" cy="1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橢圓 17"/>
          <p:cNvSpPr/>
          <p:nvPr/>
        </p:nvSpPr>
        <p:spPr>
          <a:xfrm>
            <a:off x="3956050" y="4299865"/>
            <a:ext cx="920043" cy="92004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射出成型</a:t>
            </a:r>
          </a:p>
        </p:txBody>
      </p:sp>
      <p:cxnSp>
        <p:nvCxnSpPr>
          <p:cNvPr id="19" name="直線單箭頭接點 18"/>
          <p:cNvCxnSpPr/>
          <p:nvPr/>
        </p:nvCxnSpPr>
        <p:spPr>
          <a:xfrm>
            <a:off x="5051996" y="4787860"/>
            <a:ext cx="400161" cy="1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5684242" y="4299865"/>
            <a:ext cx="920043" cy="92004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二次結晶</a:t>
            </a: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6708180" y="4787859"/>
            <a:ext cx="400161" cy="1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7252357" y="4327839"/>
            <a:ext cx="920043" cy="92004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品檢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374755" y="32206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門檻一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3956050" y="5548590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門檻二</a:t>
            </a:r>
            <a:endParaRPr lang="en-US" altLang="zh-TW" dirty="0"/>
          </a:p>
          <a:p>
            <a:r>
              <a:rPr lang="zh-TW" altLang="en-US" dirty="0"/>
              <a:t>模溫、冷卻、預結晶、應力殘留消除等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5887984" y="3212976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門檻三</a:t>
            </a:r>
            <a:endParaRPr lang="en-US" altLang="zh-TW" dirty="0"/>
          </a:p>
          <a:p>
            <a:r>
              <a:rPr lang="zh-TW" altLang="en-US" dirty="0"/>
              <a:t>速率、良率、結晶度、產能等</a:t>
            </a:r>
          </a:p>
        </p:txBody>
      </p:sp>
      <p:sp>
        <p:nvSpPr>
          <p:cNvPr id="32" name="手繪多邊形 31"/>
          <p:cNvSpPr/>
          <p:nvPr/>
        </p:nvSpPr>
        <p:spPr>
          <a:xfrm>
            <a:off x="3291662" y="5105400"/>
            <a:ext cx="655498" cy="809250"/>
          </a:xfrm>
          <a:custGeom>
            <a:avLst/>
            <a:gdLst>
              <a:gd name="connsiteX0" fmla="*/ 655498 w 655498"/>
              <a:gd name="connsiteY0" fmla="*/ 0 h 809250"/>
              <a:gd name="connsiteX1" fmla="*/ 178 w 655498"/>
              <a:gd name="connsiteY1" fmla="*/ 457200 h 809250"/>
              <a:gd name="connsiteX2" fmla="*/ 594538 w 655498"/>
              <a:gd name="connsiteY2" fmla="*/ 807720 h 80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5498" h="809250">
                <a:moveTo>
                  <a:pt x="655498" y="0"/>
                </a:moveTo>
                <a:cubicBezTo>
                  <a:pt x="332918" y="161290"/>
                  <a:pt x="10338" y="322580"/>
                  <a:pt x="178" y="457200"/>
                </a:cubicBezTo>
                <a:cubicBezTo>
                  <a:pt x="-9982" y="591820"/>
                  <a:pt x="416738" y="830580"/>
                  <a:pt x="594538" y="807720"/>
                </a:cubicBezTo>
              </a:path>
            </a:pathLst>
          </a:custGeom>
          <a:noFill/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手繪多邊形 34"/>
          <p:cNvSpPr/>
          <p:nvPr/>
        </p:nvSpPr>
        <p:spPr>
          <a:xfrm>
            <a:off x="1718792" y="3611880"/>
            <a:ext cx="1221565" cy="579120"/>
          </a:xfrm>
          <a:custGeom>
            <a:avLst/>
            <a:gdLst>
              <a:gd name="connsiteX0" fmla="*/ 1115848 w 1221565"/>
              <a:gd name="connsiteY0" fmla="*/ 579120 h 579120"/>
              <a:gd name="connsiteX1" fmla="*/ 1131088 w 1221565"/>
              <a:gd name="connsiteY1" fmla="*/ 350520 h 579120"/>
              <a:gd name="connsiteX2" fmla="*/ 140488 w 1221565"/>
              <a:gd name="connsiteY2" fmla="*/ 411480 h 579120"/>
              <a:gd name="connsiteX3" fmla="*/ 33808 w 1221565"/>
              <a:gd name="connsiteY3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565" h="579120">
                <a:moveTo>
                  <a:pt x="1115848" y="579120"/>
                </a:moveTo>
                <a:cubicBezTo>
                  <a:pt x="1204748" y="478790"/>
                  <a:pt x="1293648" y="378460"/>
                  <a:pt x="1131088" y="350520"/>
                </a:cubicBezTo>
                <a:cubicBezTo>
                  <a:pt x="968528" y="322580"/>
                  <a:pt x="323368" y="469900"/>
                  <a:pt x="140488" y="411480"/>
                </a:cubicBezTo>
                <a:cubicBezTo>
                  <a:pt x="-42392" y="353060"/>
                  <a:pt x="-9372" y="160020"/>
                  <a:pt x="33808" y="0"/>
                </a:cubicBezTo>
              </a:path>
            </a:pathLst>
          </a:custGeom>
          <a:noFill/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手繪多邊形 35"/>
          <p:cNvSpPr/>
          <p:nvPr/>
        </p:nvSpPr>
        <p:spPr>
          <a:xfrm>
            <a:off x="6090969" y="3870960"/>
            <a:ext cx="876406" cy="350520"/>
          </a:xfrm>
          <a:custGeom>
            <a:avLst/>
            <a:gdLst>
              <a:gd name="connsiteX0" fmla="*/ 65991 w 876406"/>
              <a:gd name="connsiteY0" fmla="*/ 350520 h 350520"/>
              <a:gd name="connsiteX1" fmla="*/ 65991 w 876406"/>
              <a:gd name="connsiteY1" fmla="*/ 198120 h 350520"/>
              <a:gd name="connsiteX2" fmla="*/ 751791 w 876406"/>
              <a:gd name="connsiteY2" fmla="*/ 304800 h 350520"/>
              <a:gd name="connsiteX3" fmla="*/ 873711 w 876406"/>
              <a:gd name="connsiteY3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406" h="350520">
                <a:moveTo>
                  <a:pt x="65991" y="350520"/>
                </a:moveTo>
                <a:cubicBezTo>
                  <a:pt x="8841" y="278130"/>
                  <a:pt x="-48309" y="205740"/>
                  <a:pt x="65991" y="198120"/>
                </a:cubicBezTo>
                <a:cubicBezTo>
                  <a:pt x="180291" y="190500"/>
                  <a:pt x="617171" y="337820"/>
                  <a:pt x="751791" y="304800"/>
                </a:cubicBezTo>
                <a:cubicBezTo>
                  <a:pt x="886411" y="271780"/>
                  <a:pt x="880061" y="135890"/>
                  <a:pt x="873711" y="0"/>
                </a:cubicBezTo>
              </a:path>
            </a:pathLst>
          </a:custGeom>
          <a:noFill/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手繪多邊形 36"/>
          <p:cNvSpPr/>
          <p:nvPr/>
        </p:nvSpPr>
        <p:spPr>
          <a:xfrm>
            <a:off x="1261361" y="5273040"/>
            <a:ext cx="556041" cy="396240"/>
          </a:xfrm>
          <a:custGeom>
            <a:avLst/>
            <a:gdLst>
              <a:gd name="connsiteX0" fmla="*/ 34039 w 556041"/>
              <a:gd name="connsiteY0" fmla="*/ 0 h 396240"/>
              <a:gd name="connsiteX1" fmla="*/ 49279 w 556041"/>
              <a:gd name="connsiteY1" fmla="*/ 152400 h 396240"/>
              <a:gd name="connsiteX2" fmla="*/ 506479 w 556041"/>
              <a:gd name="connsiteY2" fmla="*/ 167640 h 396240"/>
              <a:gd name="connsiteX3" fmla="*/ 552199 w 556041"/>
              <a:gd name="connsiteY3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041" h="396240">
                <a:moveTo>
                  <a:pt x="34039" y="0"/>
                </a:moveTo>
                <a:cubicBezTo>
                  <a:pt x="2289" y="62230"/>
                  <a:pt x="-29461" y="124460"/>
                  <a:pt x="49279" y="152400"/>
                </a:cubicBezTo>
                <a:cubicBezTo>
                  <a:pt x="128019" y="180340"/>
                  <a:pt x="422659" y="127000"/>
                  <a:pt x="506479" y="167640"/>
                </a:cubicBezTo>
                <a:cubicBezTo>
                  <a:pt x="590299" y="208280"/>
                  <a:pt x="539499" y="370840"/>
                  <a:pt x="552199" y="396240"/>
                </a:cubicBezTo>
              </a:path>
            </a:pathLst>
          </a:custGeom>
          <a:noFill/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1374754" y="572998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不含銻</a:t>
            </a:r>
          </a:p>
        </p:txBody>
      </p:sp>
    </p:spTree>
    <p:extLst>
      <p:ext uri="{BB962C8B-B14F-4D97-AF65-F5344CB8AC3E}">
        <p14:creationId xmlns:p14="http://schemas.microsoft.com/office/powerpoint/2010/main" val="2090300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UPET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UPET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r>
              <a:rPr lang="zh-TW" altLang="en-US" sz="2400" dirty="0"/>
              <a:t>特色</a:t>
            </a:r>
            <a:endParaRPr lang="en-US" altLang="zh-TW" sz="2400" dirty="0"/>
          </a:p>
        </p:txBody>
      </p:sp>
      <p:sp>
        <p:nvSpPr>
          <p:cNvPr id="16" name="矩形 15"/>
          <p:cNvSpPr/>
          <p:nvPr/>
        </p:nvSpPr>
        <p:spPr>
          <a:xfrm>
            <a:off x="6249914" y="6203316"/>
            <a:ext cx="24368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00" dirty="0"/>
              <a:t>資料來源</a:t>
            </a:r>
            <a:r>
              <a:rPr lang="en-US" altLang="zh-TW" sz="1000" dirty="0"/>
              <a:t>:</a:t>
            </a:r>
            <a:r>
              <a:rPr lang="zh-TW" altLang="en-US" sz="1000" dirty="0"/>
              <a:t>行政院環境保護署</a:t>
            </a:r>
            <a:r>
              <a:rPr lang="en-US" altLang="zh-TW" sz="1000" dirty="0"/>
              <a:t>-</a:t>
            </a:r>
            <a:r>
              <a:rPr lang="zh-TW" altLang="en-US" sz="1000" dirty="0"/>
              <a:t>回收基管會</a:t>
            </a:r>
          </a:p>
        </p:txBody>
      </p:sp>
      <p:grpSp>
        <p:nvGrpSpPr>
          <p:cNvPr id="24" name="群組 23"/>
          <p:cNvGrpSpPr/>
          <p:nvPr/>
        </p:nvGrpSpPr>
        <p:grpSpPr>
          <a:xfrm>
            <a:off x="2013336" y="2781730"/>
            <a:ext cx="1622560" cy="2070443"/>
            <a:chOff x="180234" y="2781730"/>
            <a:chExt cx="1622560" cy="2070443"/>
          </a:xfrm>
        </p:grpSpPr>
        <p:grpSp>
          <p:nvGrpSpPr>
            <p:cNvPr id="25" name="群組 24"/>
            <p:cNvGrpSpPr/>
            <p:nvPr/>
          </p:nvGrpSpPr>
          <p:grpSpPr>
            <a:xfrm>
              <a:off x="326481" y="2781730"/>
              <a:ext cx="1368152" cy="1368152"/>
              <a:chOff x="2915816" y="3264615"/>
              <a:chExt cx="1368152" cy="1368152"/>
            </a:xfrm>
          </p:grpSpPr>
          <p:sp>
            <p:nvSpPr>
              <p:cNvPr id="27" name="橢圓 26"/>
              <p:cNvSpPr/>
              <p:nvPr/>
            </p:nvSpPr>
            <p:spPr>
              <a:xfrm>
                <a:off x="2915816" y="3264615"/>
                <a:ext cx="1368152" cy="1368152"/>
              </a:xfrm>
              <a:prstGeom prst="ellipse">
                <a:avLst/>
              </a:prstGeom>
              <a:solidFill>
                <a:srgbClr val="0099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3055372" y="3411584"/>
                <a:ext cx="1074214" cy="1074214"/>
              </a:xfrm>
              <a:prstGeom prst="ellipse">
                <a:avLst/>
              </a:prstGeom>
              <a:solidFill>
                <a:srgbClr val="0099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手繪多邊形 28"/>
              <p:cNvSpPr/>
              <p:nvPr/>
            </p:nvSpPr>
            <p:spPr>
              <a:xfrm>
                <a:off x="3310359" y="3700160"/>
                <a:ext cx="613459" cy="448920"/>
              </a:xfrm>
              <a:custGeom>
                <a:avLst/>
                <a:gdLst>
                  <a:gd name="connsiteX0" fmla="*/ 0 w 613459"/>
                  <a:gd name="connsiteY0" fmla="*/ 254643 h 448920"/>
                  <a:gd name="connsiteX1" fmla="*/ 277793 w 613459"/>
                  <a:gd name="connsiteY1" fmla="*/ 439838 h 448920"/>
                  <a:gd name="connsiteX2" fmla="*/ 613459 w 613459"/>
                  <a:gd name="connsiteY2" fmla="*/ 0 h 44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3459" h="448920">
                    <a:moveTo>
                      <a:pt x="0" y="254643"/>
                    </a:moveTo>
                    <a:cubicBezTo>
                      <a:pt x="87775" y="368460"/>
                      <a:pt x="175550" y="482278"/>
                      <a:pt x="277793" y="439838"/>
                    </a:cubicBezTo>
                    <a:cubicBezTo>
                      <a:pt x="380036" y="397398"/>
                      <a:pt x="496747" y="198699"/>
                      <a:pt x="613459" y="0"/>
                    </a:cubicBezTo>
                  </a:path>
                </a:pathLst>
              </a:custGeom>
              <a:noFill/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6" name="文字方塊 25"/>
            <p:cNvSpPr txBox="1"/>
            <p:nvPr/>
          </p:nvSpPr>
          <p:spPr>
            <a:xfrm>
              <a:off x="180234" y="4205842"/>
              <a:ext cx="16225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/>
                <a:t>食品級 無毒性</a:t>
              </a:r>
              <a:endParaRPr lang="en-US" altLang="zh-TW" dirty="0"/>
            </a:p>
            <a:p>
              <a:pPr algn="ctr"/>
              <a:r>
                <a:rPr lang="en-US" altLang="zh-TW" dirty="0"/>
                <a:t>Food grade</a:t>
              </a:r>
              <a:endParaRPr lang="zh-TW" altLang="en-US" dirty="0"/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3637395" y="2775127"/>
            <a:ext cx="1654685" cy="2081277"/>
            <a:chOff x="684318" y="3098293"/>
            <a:chExt cx="1654685" cy="2081277"/>
          </a:xfrm>
        </p:grpSpPr>
        <p:grpSp>
          <p:nvGrpSpPr>
            <p:cNvPr id="31" name="群組 30"/>
            <p:cNvGrpSpPr/>
            <p:nvPr/>
          </p:nvGrpSpPr>
          <p:grpSpPr>
            <a:xfrm>
              <a:off x="827584" y="3098293"/>
              <a:ext cx="1368152" cy="1368152"/>
              <a:chOff x="3666752" y="3191645"/>
              <a:chExt cx="1368152" cy="1368152"/>
            </a:xfrm>
          </p:grpSpPr>
          <p:sp>
            <p:nvSpPr>
              <p:cNvPr id="33" name="橢圓 32"/>
              <p:cNvSpPr/>
              <p:nvPr/>
            </p:nvSpPr>
            <p:spPr>
              <a:xfrm>
                <a:off x="3666752" y="3191645"/>
                <a:ext cx="1368152" cy="1368152"/>
              </a:xfrm>
              <a:prstGeom prst="ellipse">
                <a:avLst/>
              </a:prstGeom>
              <a:solidFill>
                <a:srgbClr val="0099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圓角矩形 33"/>
              <p:cNvSpPr/>
              <p:nvPr/>
            </p:nvSpPr>
            <p:spPr>
              <a:xfrm>
                <a:off x="3831948" y="3519799"/>
                <a:ext cx="999031" cy="698032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圓角矩形 34"/>
              <p:cNvSpPr/>
              <p:nvPr/>
            </p:nvSpPr>
            <p:spPr>
              <a:xfrm>
                <a:off x="3896777" y="3636884"/>
                <a:ext cx="644074" cy="450852"/>
              </a:xfrm>
              <a:prstGeom prst="round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4614955" y="3710361"/>
                <a:ext cx="162018" cy="7200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7" name="直線接點 36"/>
              <p:cNvCxnSpPr/>
              <p:nvPr/>
            </p:nvCxnSpPr>
            <p:spPr>
              <a:xfrm>
                <a:off x="4605718" y="3838502"/>
                <a:ext cx="15325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接點 37"/>
              <p:cNvCxnSpPr/>
              <p:nvPr/>
            </p:nvCxnSpPr>
            <p:spPr>
              <a:xfrm>
                <a:off x="4612002" y="3914768"/>
                <a:ext cx="1649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橢圓 38"/>
              <p:cNvSpPr/>
              <p:nvPr/>
            </p:nvSpPr>
            <p:spPr>
              <a:xfrm>
                <a:off x="4653912" y="3970768"/>
                <a:ext cx="144016" cy="14401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0" name="直線接點 39"/>
              <p:cNvCxnSpPr/>
              <p:nvPr/>
            </p:nvCxnSpPr>
            <p:spPr>
              <a:xfrm>
                <a:off x="4620861" y="3970768"/>
                <a:ext cx="102106" cy="72008"/>
              </a:xfrm>
              <a:prstGeom prst="line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接點 40"/>
              <p:cNvCxnSpPr/>
              <p:nvPr/>
            </p:nvCxnSpPr>
            <p:spPr>
              <a:xfrm>
                <a:off x="4577080" y="3619877"/>
                <a:ext cx="0" cy="47244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手繪多邊形 41"/>
              <p:cNvSpPr/>
              <p:nvPr/>
            </p:nvSpPr>
            <p:spPr>
              <a:xfrm>
                <a:off x="3986369" y="4217831"/>
                <a:ext cx="164592" cy="60960"/>
              </a:xfrm>
              <a:custGeom>
                <a:avLst/>
                <a:gdLst>
                  <a:gd name="connsiteX0" fmla="*/ 0 w 164592"/>
                  <a:gd name="connsiteY0" fmla="*/ 0 h 60960"/>
                  <a:gd name="connsiteX1" fmla="*/ 48768 w 164592"/>
                  <a:gd name="connsiteY1" fmla="*/ 60960 h 60960"/>
                  <a:gd name="connsiteX2" fmla="*/ 164592 w 164592"/>
                  <a:gd name="connsiteY2" fmla="*/ 0 h 60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592" h="60960">
                    <a:moveTo>
                      <a:pt x="0" y="0"/>
                    </a:moveTo>
                    <a:cubicBezTo>
                      <a:pt x="10668" y="30480"/>
                      <a:pt x="21336" y="60960"/>
                      <a:pt x="48768" y="60960"/>
                    </a:cubicBezTo>
                    <a:cubicBezTo>
                      <a:pt x="76200" y="60960"/>
                      <a:pt x="143256" y="11176"/>
                      <a:pt x="164592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手繪多邊形 42"/>
              <p:cNvSpPr/>
              <p:nvPr/>
            </p:nvSpPr>
            <p:spPr>
              <a:xfrm flipH="1">
                <a:off x="4503466" y="4217831"/>
                <a:ext cx="178878" cy="72551"/>
              </a:xfrm>
              <a:custGeom>
                <a:avLst/>
                <a:gdLst>
                  <a:gd name="connsiteX0" fmla="*/ 0 w 164592"/>
                  <a:gd name="connsiteY0" fmla="*/ 0 h 60960"/>
                  <a:gd name="connsiteX1" fmla="*/ 48768 w 164592"/>
                  <a:gd name="connsiteY1" fmla="*/ 60960 h 60960"/>
                  <a:gd name="connsiteX2" fmla="*/ 164592 w 164592"/>
                  <a:gd name="connsiteY2" fmla="*/ 0 h 60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592" h="60960">
                    <a:moveTo>
                      <a:pt x="0" y="0"/>
                    </a:moveTo>
                    <a:cubicBezTo>
                      <a:pt x="10668" y="30480"/>
                      <a:pt x="21336" y="60960"/>
                      <a:pt x="48768" y="60960"/>
                    </a:cubicBezTo>
                    <a:cubicBezTo>
                      <a:pt x="76200" y="60960"/>
                      <a:pt x="143256" y="11176"/>
                      <a:pt x="164592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手繪多邊形 43"/>
              <p:cNvSpPr/>
              <p:nvPr/>
            </p:nvSpPr>
            <p:spPr>
              <a:xfrm>
                <a:off x="3995936" y="3914768"/>
                <a:ext cx="451104" cy="97536"/>
              </a:xfrm>
              <a:custGeom>
                <a:avLst/>
                <a:gdLst>
                  <a:gd name="connsiteX0" fmla="*/ 0 w 451104"/>
                  <a:gd name="connsiteY0" fmla="*/ 0 h 97536"/>
                  <a:gd name="connsiteX1" fmla="*/ 451104 w 451104"/>
                  <a:gd name="connsiteY1" fmla="*/ 0 h 97536"/>
                  <a:gd name="connsiteX2" fmla="*/ 384048 w 451104"/>
                  <a:gd name="connsiteY2" fmla="*/ 97536 h 97536"/>
                  <a:gd name="connsiteX3" fmla="*/ 73152 w 451104"/>
                  <a:gd name="connsiteY3" fmla="*/ 97536 h 97536"/>
                  <a:gd name="connsiteX4" fmla="*/ 0 w 451104"/>
                  <a:gd name="connsiteY4" fmla="*/ 0 h 9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1104" h="97536">
                    <a:moveTo>
                      <a:pt x="0" y="0"/>
                    </a:moveTo>
                    <a:lnTo>
                      <a:pt x="451104" y="0"/>
                    </a:lnTo>
                    <a:lnTo>
                      <a:pt x="384048" y="97536"/>
                    </a:lnTo>
                    <a:lnTo>
                      <a:pt x="73152" y="9753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手繪多邊形 44"/>
              <p:cNvSpPr/>
              <p:nvPr/>
            </p:nvSpPr>
            <p:spPr>
              <a:xfrm>
                <a:off x="4150961" y="3717225"/>
                <a:ext cx="67853" cy="158496"/>
              </a:xfrm>
              <a:custGeom>
                <a:avLst/>
                <a:gdLst>
                  <a:gd name="connsiteX0" fmla="*/ 60984 w 67853"/>
                  <a:gd name="connsiteY0" fmla="*/ 0 h 158496"/>
                  <a:gd name="connsiteX1" fmla="*/ 24 w 67853"/>
                  <a:gd name="connsiteY1" fmla="*/ 48768 h 158496"/>
                  <a:gd name="connsiteX2" fmla="*/ 67080 w 67853"/>
                  <a:gd name="connsiteY2" fmla="*/ 103632 h 158496"/>
                  <a:gd name="connsiteX3" fmla="*/ 30504 w 67853"/>
                  <a:gd name="connsiteY3" fmla="*/ 158496 h 15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853" h="158496">
                    <a:moveTo>
                      <a:pt x="60984" y="0"/>
                    </a:moveTo>
                    <a:cubicBezTo>
                      <a:pt x="29996" y="15748"/>
                      <a:pt x="-992" y="31496"/>
                      <a:pt x="24" y="48768"/>
                    </a:cubicBezTo>
                    <a:cubicBezTo>
                      <a:pt x="1040" y="66040"/>
                      <a:pt x="62000" y="85344"/>
                      <a:pt x="67080" y="103632"/>
                    </a:cubicBezTo>
                    <a:cubicBezTo>
                      <a:pt x="72160" y="121920"/>
                      <a:pt x="51332" y="140208"/>
                      <a:pt x="30504" y="158496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手繪多邊形 45"/>
              <p:cNvSpPr/>
              <p:nvPr/>
            </p:nvSpPr>
            <p:spPr>
              <a:xfrm>
                <a:off x="4234948" y="3711508"/>
                <a:ext cx="67853" cy="158496"/>
              </a:xfrm>
              <a:custGeom>
                <a:avLst/>
                <a:gdLst>
                  <a:gd name="connsiteX0" fmla="*/ 60984 w 67853"/>
                  <a:gd name="connsiteY0" fmla="*/ 0 h 158496"/>
                  <a:gd name="connsiteX1" fmla="*/ 24 w 67853"/>
                  <a:gd name="connsiteY1" fmla="*/ 48768 h 158496"/>
                  <a:gd name="connsiteX2" fmla="*/ 67080 w 67853"/>
                  <a:gd name="connsiteY2" fmla="*/ 103632 h 158496"/>
                  <a:gd name="connsiteX3" fmla="*/ 30504 w 67853"/>
                  <a:gd name="connsiteY3" fmla="*/ 158496 h 15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853" h="158496">
                    <a:moveTo>
                      <a:pt x="60984" y="0"/>
                    </a:moveTo>
                    <a:cubicBezTo>
                      <a:pt x="29996" y="15748"/>
                      <a:pt x="-992" y="31496"/>
                      <a:pt x="24" y="48768"/>
                    </a:cubicBezTo>
                    <a:cubicBezTo>
                      <a:pt x="1040" y="66040"/>
                      <a:pt x="62000" y="85344"/>
                      <a:pt x="67080" y="103632"/>
                    </a:cubicBezTo>
                    <a:cubicBezTo>
                      <a:pt x="72160" y="121920"/>
                      <a:pt x="51332" y="140208"/>
                      <a:pt x="30504" y="158496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2" name="文字方塊 31"/>
            <p:cNvSpPr txBox="1"/>
            <p:nvPr/>
          </p:nvSpPr>
          <p:spPr>
            <a:xfrm>
              <a:off x="684318" y="4533239"/>
              <a:ext cx="1654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/>
                <a:t>可微波 耐高溫</a:t>
              </a:r>
              <a:endParaRPr lang="en-US" altLang="zh-TW" dirty="0"/>
            </a:p>
            <a:p>
              <a:pPr algn="ctr"/>
              <a:r>
                <a:rPr lang="en-US" altLang="zh-TW" dirty="0"/>
                <a:t>Can Microwave</a:t>
              </a:r>
              <a:endParaRPr lang="zh-TW" altLang="en-US" dirty="0"/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5201439" y="2780928"/>
            <a:ext cx="1674817" cy="2134599"/>
            <a:chOff x="191480" y="3040739"/>
            <a:chExt cx="1674817" cy="2134599"/>
          </a:xfrm>
        </p:grpSpPr>
        <p:grpSp>
          <p:nvGrpSpPr>
            <p:cNvPr id="48" name="群組 47"/>
            <p:cNvGrpSpPr/>
            <p:nvPr/>
          </p:nvGrpSpPr>
          <p:grpSpPr>
            <a:xfrm>
              <a:off x="344808" y="3040739"/>
              <a:ext cx="1368152" cy="1368152"/>
              <a:chOff x="4572000" y="2878274"/>
              <a:chExt cx="1368152" cy="1368152"/>
            </a:xfrm>
          </p:grpSpPr>
          <p:sp>
            <p:nvSpPr>
              <p:cNvPr id="50" name="橢圓 49"/>
              <p:cNvSpPr/>
              <p:nvPr/>
            </p:nvSpPr>
            <p:spPr>
              <a:xfrm>
                <a:off x="4572000" y="2878274"/>
                <a:ext cx="1368152" cy="1368152"/>
              </a:xfrm>
              <a:prstGeom prst="ellipse">
                <a:avLst/>
              </a:prstGeom>
              <a:solidFill>
                <a:srgbClr val="0099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手繪多邊形 50"/>
              <p:cNvSpPr/>
              <p:nvPr/>
            </p:nvSpPr>
            <p:spPr>
              <a:xfrm>
                <a:off x="5012236" y="3575329"/>
                <a:ext cx="487680" cy="139072"/>
              </a:xfrm>
              <a:custGeom>
                <a:avLst/>
                <a:gdLst>
                  <a:gd name="connsiteX0" fmla="*/ 0 w 487680"/>
                  <a:gd name="connsiteY0" fmla="*/ 9532 h 139072"/>
                  <a:gd name="connsiteX1" fmla="*/ 152400 w 487680"/>
                  <a:gd name="connsiteY1" fmla="*/ 9532 h 139072"/>
                  <a:gd name="connsiteX2" fmla="*/ 289560 w 487680"/>
                  <a:gd name="connsiteY2" fmla="*/ 108592 h 139072"/>
                  <a:gd name="connsiteX3" fmla="*/ 403860 w 487680"/>
                  <a:gd name="connsiteY3" fmla="*/ 108592 h 139072"/>
                  <a:gd name="connsiteX4" fmla="*/ 487680 w 487680"/>
                  <a:gd name="connsiteY4" fmla="*/ 139072 h 13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139072">
                    <a:moveTo>
                      <a:pt x="0" y="9532"/>
                    </a:moveTo>
                    <a:cubicBezTo>
                      <a:pt x="52070" y="1277"/>
                      <a:pt x="104140" y="-6978"/>
                      <a:pt x="152400" y="9532"/>
                    </a:cubicBezTo>
                    <a:cubicBezTo>
                      <a:pt x="200660" y="26042"/>
                      <a:pt x="247650" y="92082"/>
                      <a:pt x="289560" y="108592"/>
                    </a:cubicBezTo>
                    <a:cubicBezTo>
                      <a:pt x="331470" y="125102"/>
                      <a:pt x="370840" y="103512"/>
                      <a:pt x="403860" y="108592"/>
                    </a:cubicBezTo>
                    <a:cubicBezTo>
                      <a:pt x="436880" y="113672"/>
                      <a:pt x="487680" y="139072"/>
                      <a:pt x="487680" y="13907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手繪多邊形 51"/>
              <p:cNvSpPr/>
              <p:nvPr/>
            </p:nvSpPr>
            <p:spPr>
              <a:xfrm>
                <a:off x="5012236" y="3656654"/>
                <a:ext cx="733008" cy="287900"/>
              </a:xfrm>
              <a:custGeom>
                <a:avLst/>
                <a:gdLst>
                  <a:gd name="connsiteX0" fmla="*/ 213360 w 813734"/>
                  <a:gd name="connsiteY0" fmla="*/ 95847 h 287900"/>
                  <a:gd name="connsiteX1" fmla="*/ 396240 w 813734"/>
                  <a:gd name="connsiteY1" fmla="*/ 133947 h 287900"/>
                  <a:gd name="connsiteX2" fmla="*/ 723900 w 813734"/>
                  <a:gd name="connsiteY2" fmla="*/ 4407 h 287900"/>
                  <a:gd name="connsiteX3" fmla="*/ 800100 w 813734"/>
                  <a:gd name="connsiteY3" fmla="*/ 50127 h 287900"/>
                  <a:gd name="connsiteX4" fmla="*/ 495300 w 813734"/>
                  <a:gd name="connsiteY4" fmla="*/ 240627 h 287900"/>
                  <a:gd name="connsiteX5" fmla="*/ 365760 w 813734"/>
                  <a:gd name="connsiteY5" fmla="*/ 286347 h 287900"/>
                  <a:gd name="connsiteX6" fmla="*/ 160020 w 813734"/>
                  <a:gd name="connsiteY6" fmla="*/ 202527 h 287900"/>
                  <a:gd name="connsiteX7" fmla="*/ 76200 w 813734"/>
                  <a:gd name="connsiteY7" fmla="*/ 172047 h 287900"/>
                  <a:gd name="connsiteX8" fmla="*/ 0 w 813734"/>
                  <a:gd name="connsiteY8" fmla="*/ 172047 h 28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3734" h="287900">
                    <a:moveTo>
                      <a:pt x="213360" y="95847"/>
                    </a:moveTo>
                    <a:cubicBezTo>
                      <a:pt x="262255" y="122517"/>
                      <a:pt x="311150" y="149187"/>
                      <a:pt x="396240" y="133947"/>
                    </a:cubicBezTo>
                    <a:cubicBezTo>
                      <a:pt x="481330" y="118707"/>
                      <a:pt x="656590" y="18377"/>
                      <a:pt x="723900" y="4407"/>
                    </a:cubicBezTo>
                    <a:cubicBezTo>
                      <a:pt x="791210" y="-9563"/>
                      <a:pt x="838200" y="10757"/>
                      <a:pt x="800100" y="50127"/>
                    </a:cubicBezTo>
                    <a:cubicBezTo>
                      <a:pt x="762000" y="89497"/>
                      <a:pt x="567690" y="201257"/>
                      <a:pt x="495300" y="240627"/>
                    </a:cubicBezTo>
                    <a:cubicBezTo>
                      <a:pt x="422910" y="279997"/>
                      <a:pt x="421640" y="292697"/>
                      <a:pt x="365760" y="286347"/>
                    </a:cubicBezTo>
                    <a:cubicBezTo>
                      <a:pt x="309880" y="279997"/>
                      <a:pt x="208280" y="221577"/>
                      <a:pt x="160020" y="202527"/>
                    </a:cubicBezTo>
                    <a:cubicBezTo>
                      <a:pt x="111760" y="183477"/>
                      <a:pt x="102870" y="177127"/>
                      <a:pt x="76200" y="172047"/>
                    </a:cubicBezTo>
                    <a:cubicBezTo>
                      <a:pt x="49530" y="166967"/>
                      <a:pt x="24765" y="169507"/>
                      <a:pt x="0" y="172047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手繪多邊形 52"/>
              <p:cNvSpPr/>
              <p:nvPr/>
            </p:nvSpPr>
            <p:spPr>
              <a:xfrm>
                <a:off x="4814116" y="3508432"/>
                <a:ext cx="147184" cy="450469"/>
              </a:xfrm>
              <a:custGeom>
                <a:avLst/>
                <a:gdLst>
                  <a:gd name="connsiteX0" fmla="*/ 0 w 147184"/>
                  <a:gd name="connsiteY0" fmla="*/ 229 h 450469"/>
                  <a:gd name="connsiteX1" fmla="*/ 129540 w 147184"/>
                  <a:gd name="connsiteY1" fmla="*/ 7849 h 450469"/>
                  <a:gd name="connsiteX2" fmla="*/ 144780 w 147184"/>
                  <a:gd name="connsiteY2" fmla="*/ 38329 h 450469"/>
                  <a:gd name="connsiteX3" fmla="*/ 144780 w 147184"/>
                  <a:gd name="connsiteY3" fmla="*/ 411709 h 450469"/>
                  <a:gd name="connsiteX4" fmla="*/ 121920 w 147184"/>
                  <a:gd name="connsiteY4" fmla="*/ 442189 h 450469"/>
                  <a:gd name="connsiteX5" fmla="*/ 15240 w 147184"/>
                  <a:gd name="connsiteY5" fmla="*/ 442189 h 45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184" h="450469">
                    <a:moveTo>
                      <a:pt x="0" y="229"/>
                    </a:moveTo>
                    <a:cubicBezTo>
                      <a:pt x="52705" y="864"/>
                      <a:pt x="105410" y="1499"/>
                      <a:pt x="129540" y="7849"/>
                    </a:cubicBezTo>
                    <a:cubicBezTo>
                      <a:pt x="153670" y="14199"/>
                      <a:pt x="142240" y="-28981"/>
                      <a:pt x="144780" y="38329"/>
                    </a:cubicBezTo>
                    <a:cubicBezTo>
                      <a:pt x="147320" y="105639"/>
                      <a:pt x="148590" y="344399"/>
                      <a:pt x="144780" y="411709"/>
                    </a:cubicBezTo>
                    <a:cubicBezTo>
                      <a:pt x="140970" y="479019"/>
                      <a:pt x="143510" y="437109"/>
                      <a:pt x="121920" y="442189"/>
                    </a:cubicBezTo>
                    <a:cubicBezTo>
                      <a:pt x="100330" y="447269"/>
                      <a:pt x="26670" y="444729"/>
                      <a:pt x="15240" y="442189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手繪多邊形 53"/>
              <p:cNvSpPr/>
              <p:nvPr/>
            </p:nvSpPr>
            <p:spPr>
              <a:xfrm>
                <a:off x="4941893" y="3263724"/>
                <a:ext cx="146543" cy="321137"/>
              </a:xfrm>
              <a:custGeom>
                <a:avLst/>
                <a:gdLst>
                  <a:gd name="connsiteX0" fmla="*/ 146543 w 146543"/>
                  <a:gd name="connsiteY0" fmla="*/ 321137 h 321137"/>
                  <a:gd name="connsiteX1" fmla="*/ 47483 w 146543"/>
                  <a:gd name="connsiteY1" fmla="*/ 206837 h 321137"/>
                  <a:gd name="connsiteX2" fmla="*/ 1763 w 146543"/>
                  <a:gd name="connsiteY2" fmla="*/ 8717 h 321137"/>
                  <a:gd name="connsiteX3" fmla="*/ 1763 w 146543"/>
                  <a:gd name="connsiteY3" fmla="*/ 16337 h 321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543" h="321137">
                    <a:moveTo>
                      <a:pt x="146543" y="321137"/>
                    </a:moveTo>
                    <a:cubicBezTo>
                      <a:pt x="109078" y="290022"/>
                      <a:pt x="71613" y="258907"/>
                      <a:pt x="47483" y="206837"/>
                    </a:cubicBezTo>
                    <a:cubicBezTo>
                      <a:pt x="23353" y="154767"/>
                      <a:pt x="9383" y="40467"/>
                      <a:pt x="1763" y="8717"/>
                    </a:cubicBezTo>
                    <a:cubicBezTo>
                      <a:pt x="-5857" y="-23033"/>
                      <a:pt x="14463" y="44277"/>
                      <a:pt x="1763" y="16337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手繪多邊形 54"/>
              <p:cNvSpPr/>
              <p:nvPr/>
            </p:nvSpPr>
            <p:spPr>
              <a:xfrm>
                <a:off x="5583736" y="3264821"/>
                <a:ext cx="234821" cy="403860"/>
              </a:xfrm>
              <a:custGeom>
                <a:avLst/>
                <a:gdLst>
                  <a:gd name="connsiteX0" fmla="*/ 228600 w 234821"/>
                  <a:gd name="connsiteY0" fmla="*/ 0 h 403860"/>
                  <a:gd name="connsiteX1" fmla="*/ 205740 w 234821"/>
                  <a:gd name="connsiteY1" fmla="*/ 205740 h 403860"/>
                  <a:gd name="connsiteX2" fmla="*/ 0 w 234821"/>
                  <a:gd name="connsiteY2" fmla="*/ 403860 h 4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4821" h="403860">
                    <a:moveTo>
                      <a:pt x="228600" y="0"/>
                    </a:moveTo>
                    <a:cubicBezTo>
                      <a:pt x="236220" y="69215"/>
                      <a:pt x="243840" y="138430"/>
                      <a:pt x="205740" y="205740"/>
                    </a:cubicBezTo>
                    <a:cubicBezTo>
                      <a:pt x="167640" y="273050"/>
                      <a:pt x="0" y="403860"/>
                      <a:pt x="0" y="40386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手繪多邊形 55"/>
              <p:cNvSpPr/>
              <p:nvPr/>
            </p:nvSpPr>
            <p:spPr>
              <a:xfrm>
                <a:off x="5538016" y="3310541"/>
                <a:ext cx="182880" cy="266700"/>
              </a:xfrm>
              <a:custGeom>
                <a:avLst/>
                <a:gdLst>
                  <a:gd name="connsiteX0" fmla="*/ 182880 w 182880"/>
                  <a:gd name="connsiteY0" fmla="*/ 0 h 266700"/>
                  <a:gd name="connsiteX1" fmla="*/ 129540 w 182880"/>
                  <a:gd name="connsiteY1" fmla="*/ 160020 h 266700"/>
                  <a:gd name="connsiteX2" fmla="*/ 0 w 182880"/>
                  <a:gd name="connsiteY2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266700">
                    <a:moveTo>
                      <a:pt x="182880" y="0"/>
                    </a:moveTo>
                    <a:cubicBezTo>
                      <a:pt x="171450" y="57785"/>
                      <a:pt x="160020" y="115570"/>
                      <a:pt x="129540" y="160020"/>
                    </a:cubicBezTo>
                    <a:cubicBezTo>
                      <a:pt x="99060" y="204470"/>
                      <a:pt x="49530" y="235585"/>
                      <a:pt x="0" y="2667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7" name="直線接點 56"/>
              <p:cNvCxnSpPr>
                <a:stCxn id="54" idx="2"/>
              </p:cNvCxnSpPr>
              <p:nvPr/>
            </p:nvCxnSpPr>
            <p:spPr>
              <a:xfrm flipV="1">
                <a:off x="4943656" y="3263724"/>
                <a:ext cx="874901" cy="871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橢圓 57"/>
              <p:cNvSpPr/>
              <p:nvPr/>
            </p:nvSpPr>
            <p:spPr>
              <a:xfrm flipV="1">
                <a:off x="4841989" y="3837275"/>
                <a:ext cx="45719" cy="45719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TW" dirty="0"/>
              </a:p>
              <a:p>
                <a:pPr algn="ctr"/>
                <a:endParaRPr lang="en-US" altLang="zh-TW" dirty="0"/>
              </a:p>
              <a:p>
                <a:pPr algn="ctr"/>
                <a:endParaRPr lang="en-US" altLang="zh-TW" dirty="0"/>
              </a:p>
              <a:p>
                <a:pPr algn="ctr"/>
                <a:endParaRPr lang="en-US" altLang="zh-TW" dirty="0"/>
              </a:p>
              <a:p>
                <a:pPr algn="ctr"/>
                <a:endParaRPr lang="en-US" altLang="zh-TW" dirty="0"/>
              </a:p>
              <a:p>
                <a:pPr algn="ctr"/>
                <a:endParaRPr lang="en-US" altLang="zh-TW" dirty="0"/>
              </a:p>
              <a:p>
                <a:pPr algn="ctr"/>
                <a:endParaRPr lang="en-US" altLang="zh-TW" dirty="0"/>
              </a:p>
              <a:p>
                <a:pPr algn="ctr"/>
                <a:endParaRPr lang="en-US" altLang="zh-TW" dirty="0"/>
              </a:p>
              <a:p>
                <a:pPr algn="ctr"/>
                <a:endParaRPr lang="en-US" altLang="zh-TW" dirty="0"/>
              </a:p>
              <a:p>
                <a:pPr algn="ctr"/>
                <a:endParaRPr lang="zh-TW" altLang="en-US" dirty="0"/>
              </a:p>
            </p:txBody>
          </p:sp>
        </p:grpSp>
        <p:sp>
          <p:nvSpPr>
            <p:cNvPr id="49" name="文字方塊 48"/>
            <p:cNvSpPr txBox="1"/>
            <p:nvPr/>
          </p:nvSpPr>
          <p:spPr>
            <a:xfrm>
              <a:off x="191480" y="4529007"/>
              <a:ext cx="1674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/>
                <a:t>隔熱性優良</a:t>
              </a:r>
              <a:endParaRPr lang="en-US" altLang="zh-TW" dirty="0"/>
            </a:p>
            <a:p>
              <a:pPr algn="ctr"/>
              <a:r>
                <a:rPr lang="en-US" altLang="zh-TW" dirty="0"/>
                <a:t>Hand touchable</a:t>
              </a:r>
              <a:endParaRPr lang="zh-TW" altLang="en-US" dirty="0"/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6732240" y="2781730"/>
            <a:ext cx="2293000" cy="2122495"/>
            <a:chOff x="41124" y="2528900"/>
            <a:chExt cx="2293000" cy="2122495"/>
          </a:xfrm>
        </p:grpSpPr>
        <p:grpSp>
          <p:nvGrpSpPr>
            <p:cNvPr id="60" name="群組 59"/>
            <p:cNvGrpSpPr/>
            <p:nvPr/>
          </p:nvGrpSpPr>
          <p:grpSpPr>
            <a:xfrm>
              <a:off x="503548" y="2528900"/>
              <a:ext cx="1368152" cy="1368152"/>
              <a:chOff x="4572000" y="2878274"/>
              <a:chExt cx="1368152" cy="1368152"/>
            </a:xfrm>
          </p:grpSpPr>
          <p:sp>
            <p:nvSpPr>
              <p:cNvPr id="62" name="橢圓 61"/>
              <p:cNvSpPr/>
              <p:nvPr/>
            </p:nvSpPr>
            <p:spPr>
              <a:xfrm>
                <a:off x="4572000" y="2878274"/>
                <a:ext cx="1368152" cy="1368152"/>
              </a:xfrm>
              <a:prstGeom prst="ellipse">
                <a:avLst/>
              </a:prstGeom>
              <a:solidFill>
                <a:srgbClr val="0099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63" name="圖片 62"/>
              <p:cNvPicPr>
                <a:picLocks noChangeAspect="1"/>
              </p:cNvPicPr>
              <p:nvPr/>
            </p:nvPicPr>
            <p:blipFill>
              <a:blip r:embed="rId3" cstate="print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8828" l="1563" r="100000">
                            <a14:foregroundMark x1="2930" y1="62109" x2="2930" y2="62109"/>
                            <a14:foregroundMark x1="23242" y1="51563" x2="23242" y2="51563"/>
                          </a14:backgroundRemoval>
                        </a14:imgEffect>
                        <a14:imgEffect>
                          <a14:colorTemperature colorTemp="1500"/>
                        </a14:imgEffect>
                        <a14:imgEffect>
                          <a14:brightnessContrast bright="100000" contras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8024" y="2970488"/>
                <a:ext cx="1069423" cy="1069423"/>
              </a:xfrm>
              <a:prstGeom prst="rect">
                <a:avLst/>
              </a:prstGeom>
            </p:spPr>
          </p:pic>
          <p:sp>
            <p:nvSpPr>
              <p:cNvPr id="64" name="手繪多邊形 63"/>
              <p:cNvSpPr/>
              <p:nvPr/>
            </p:nvSpPr>
            <p:spPr>
              <a:xfrm>
                <a:off x="4798603" y="3514725"/>
                <a:ext cx="15332" cy="268605"/>
              </a:xfrm>
              <a:custGeom>
                <a:avLst/>
                <a:gdLst>
                  <a:gd name="connsiteX0" fmla="*/ 15332 w 15332"/>
                  <a:gd name="connsiteY0" fmla="*/ 0 h 268605"/>
                  <a:gd name="connsiteX1" fmla="*/ 92 w 15332"/>
                  <a:gd name="connsiteY1" fmla="*/ 80010 h 268605"/>
                  <a:gd name="connsiteX2" fmla="*/ 9617 w 15332"/>
                  <a:gd name="connsiteY2" fmla="*/ 268605 h 268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32" h="268605">
                    <a:moveTo>
                      <a:pt x="15332" y="0"/>
                    </a:moveTo>
                    <a:cubicBezTo>
                      <a:pt x="8188" y="17621"/>
                      <a:pt x="1044" y="35243"/>
                      <a:pt x="92" y="80010"/>
                    </a:cubicBezTo>
                    <a:cubicBezTo>
                      <a:pt x="-861" y="124778"/>
                      <a:pt x="5807" y="238443"/>
                      <a:pt x="9617" y="26860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1" name="文字方塊 60"/>
            <p:cNvSpPr txBox="1"/>
            <p:nvPr/>
          </p:nvSpPr>
          <p:spPr>
            <a:xfrm>
              <a:off x="41124" y="4005064"/>
              <a:ext cx="22930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/>
                <a:t>經濟實惠 物美價廉</a:t>
              </a:r>
              <a:endParaRPr lang="en-US" altLang="zh-TW" dirty="0"/>
            </a:p>
            <a:p>
              <a:pPr algn="ctr"/>
              <a:r>
                <a:rPr lang="en-US" altLang="zh-TW" dirty="0"/>
                <a:t>Economical Affordable</a:t>
              </a:r>
              <a:endParaRPr lang="zh-TW" altLang="en-US" dirty="0"/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334456" y="2781730"/>
            <a:ext cx="1789272" cy="2075603"/>
            <a:chOff x="334456" y="2781730"/>
            <a:chExt cx="1789272" cy="2075603"/>
          </a:xfrm>
        </p:grpSpPr>
        <p:grpSp>
          <p:nvGrpSpPr>
            <p:cNvPr id="14" name="群組 13"/>
            <p:cNvGrpSpPr/>
            <p:nvPr/>
          </p:nvGrpSpPr>
          <p:grpSpPr>
            <a:xfrm>
              <a:off x="334456" y="2781730"/>
              <a:ext cx="1789272" cy="2075603"/>
              <a:chOff x="7308304" y="1887070"/>
              <a:chExt cx="1789272" cy="2075603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7452320" y="1887070"/>
                <a:ext cx="1368152" cy="1368152"/>
              </a:xfrm>
              <a:prstGeom prst="ellipse">
                <a:avLst/>
              </a:prstGeom>
              <a:solidFill>
                <a:srgbClr val="0099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" name="文字方塊 2"/>
              <p:cNvSpPr txBox="1"/>
              <p:nvPr/>
            </p:nvSpPr>
            <p:spPr>
              <a:xfrm>
                <a:off x="7308304" y="3316342"/>
                <a:ext cx="17892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/>
                  <a:t>環保 循環經濟</a:t>
                </a:r>
                <a:endParaRPr lang="en-US" altLang="zh-TW" dirty="0"/>
              </a:p>
              <a:p>
                <a:r>
                  <a:rPr lang="en-US" altLang="zh-TW" dirty="0"/>
                  <a:t>circular economy</a:t>
                </a:r>
                <a:endParaRPr lang="zh-TW" altLang="en-US" dirty="0"/>
              </a:p>
            </p:txBody>
          </p:sp>
        </p:grpSp>
        <p:pic>
          <p:nvPicPr>
            <p:cNvPr id="65" name="圖片 64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82000" y1="52688" x2="82000" y2="52688"/>
                          <a14:foregroundMark x1="19231" y1="58679" x2="19231" y2="58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60" y="2909539"/>
              <a:ext cx="1154175" cy="1155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4534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UPET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16</a:t>
            </a:fld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627605"/>
              </p:ext>
            </p:extLst>
          </p:nvPr>
        </p:nvGraphicFramePr>
        <p:xfrm>
          <a:off x="2195736" y="2132856"/>
          <a:ext cx="662473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393560"/>
              </p:ext>
            </p:extLst>
          </p:nvPr>
        </p:nvGraphicFramePr>
        <p:xfrm>
          <a:off x="2267744" y="4725143"/>
          <a:ext cx="6408713" cy="140243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22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1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13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939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 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103</a:t>
                      </a:r>
                      <a:r>
                        <a:rPr lang="zh-TW" altLang="en-US" sz="1200" u="none" strike="noStrike" dirty="0">
                          <a:effectLst/>
                        </a:rPr>
                        <a:t>年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104</a:t>
                      </a:r>
                      <a:r>
                        <a:rPr lang="zh-TW" altLang="en-US" sz="1200" u="none" strike="noStrike" dirty="0">
                          <a:effectLst/>
                        </a:rPr>
                        <a:t>年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105</a:t>
                      </a:r>
                      <a:r>
                        <a:rPr lang="zh-TW" altLang="en-US" sz="1200" u="none" strike="noStrike" dirty="0">
                          <a:effectLst/>
                        </a:rPr>
                        <a:t>年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106</a:t>
                      </a:r>
                      <a:r>
                        <a:rPr lang="zh-TW" altLang="en-US" sz="1200" u="none" strike="noStrike">
                          <a:effectLst/>
                        </a:rPr>
                        <a:t>年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107</a:t>
                      </a:r>
                      <a:r>
                        <a:rPr lang="zh-TW" altLang="en-US" sz="1200" u="none" strike="noStrike" dirty="0">
                          <a:effectLst/>
                        </a:rPr>
                        <a:t>年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         </a:t>
                      </a:r>
                      <a:r>
                        <a:rPr lang="en-US" altLang="zh-TW" sz="1200" u="none" strike="noStrike" dirty="0">
                          <a:effectLst/>
                        </a:rPr>
                        <a:t>102,024,001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      </a:t>
                      </a:r>
                      <a:r>
                        <a:rPr lang="en-US" altLang="zh-TW" sz="1200" u="none" strike="noStrike" dirty="0">
                          <a:effectLst/>
                        </a:rPr>
                        <a:t>96,274,243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      </a:t>
                      </a:r>
                      <a:r>
                        <a:rPr lang="en-US" altLang="zh-TW" sz="1200" u="none" strike="noStrike" dirty="0">
                          <a:effectLst/>
                        </a:rPr>
                        <a:t>102,336,760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          </a:t>
                      </a:r>
                      <a:r>
                        <a:rPr lang="en-US" altLang="zh-TW" sz="1200" u="none" strike="noStrike" dirty="0">
                          <a:effectLst/>
                        </a:rPr>
                        <a:t>108,887,558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          </a:t>
                      </a:r>
                      <a:r>
                        <a:rPr lang="en-US" altLang="zh-TW" sz="1200" u="none" strike="noStrike" dirty="0">
                          <a:effectLst/>
                        </a:rPr>
                        <a:t>104,611,408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9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PVC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                </a:t>
                      </a:r>
                      <a:r>
                        <a:rPr lang="en-US" altLang="zh-TW" sz="1200" u="none" strike="noStrike">
                          <a:effectLst/>
                        </a:rPr>
                        <a:t>600,551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           </a:t>
                      </a:r>
                      <a:r>
                        <a:rPr lang="en-US" altLang="zh-TW" sz="1200" u="none" strike="noStrike" dirty="0">
                          <a:effectLst/>
                        </a:rPr>
                        <a:t>401,839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            </a:t>
                      </a:r>
                      <a:r>
                        <a:rPr lang="en-US" altLang="zh-TW" sz="1200" u="none" strike="noStrike" dirty="0">
                          <a:effectLst/>
                        </a:rPr>
                        <a:t>191,631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              </a:t>
                      </a:r>
                      <a:r>
                        <a:rPr lang="en-US" altLang="zh-TW" sz="1200" u="none" strike="noStrike">
                          <a:effectLst/>
                        </a:rPr>
                        <a:t>2,179,132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                         </a:t>
                      </a:r>
                      <a:r>
                        <a:rPr lang="en-US" altLang="zh-TW" sz="1200" u="none" strike="noStrike" dirty="0">
                          <a:effectLst/>
                        </a:rPr>
                        <a:t>-  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9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PP/PE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           </a:t>
                      </a:r>
                      <a:r>
                        <a:rPr lang="en-US" altLang="zh-TW" sz="1200" u="none" strike="noStrike">
                          <a:effectLst/>
                        </a:rPr>
                        <a:t>84,251,071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      </a:t>
                      </a:r>
                      <a:r>
                        <a:rPr lang="en-US" altLang="zh-TW" sz="1200" u="none" strike="noStrike">
                          <a:effectLst/>
                        </a:rPr>
                        <a:t>80,826,689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       </a:t>
                      </a:r>
                      <a:r>
                        <a:rPr lang="en-US" altLang="zh-TW" sz="1200" u="none" strike="noStrike" dirty="0">
                          <a:effectLst/>
                        </a:rPr>
                        <a:t>77,268,522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            </a:t>
                      </a:r>
                      <a:r>
                        <a:rPr lang="en-US" altLang="zh-TW" sz="1200" u="none" strike="noStrike" dirty="0">
                          <a:effectLst/>
                        </a:rPr>
                        <a:t>82,853,385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            </a:t>
                      </a:r>
                      <a:r>
                        <a:rPr lang="en-US" altLang="zh-TW" sz="1200" u="none" strike="noStrike">
                          <a:effectLst/>
                        </a:rPr>
                        <a:t>82,433,914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9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PS</a:t>
                      </a:r>
                      <a:r>
                        <a:rPr lang="zh-TW" altLang="en-US" sz="1200" u="none" strike="noStrike">
                          <a:effectLst/>
                        </a:rPr>
                        <a:t>未發泡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             </a:t>
                      </a:r>
                      <a:r>
                        <a:rPr lang="en-US" altLang="zh-TW" sz="1200" u="none" strike="noStrike">
                          <a:effectLst/>
                        </a:rPr>
                        <a:t>6,281,949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        </a:t>
                      </a:r>
                      <a:r>
                        <a:rPr lang="en-US" altLang="zh-TW" sz="1200" u="none" strike="noStrike">
                          <a:effectLst/>
                        </a:rPr>
                        <a:t>5,637,312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         </a:t>
                      </a:r>
                      <a:r>
                        <a:rPr lang="en-US" altLang="zh-TW" sz="1200" u="none" strike="noStrike">
                          <a:effectLst/>
                        </a:rPr>
                        <a:t>4,482,364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              </a:t>
                      </a:r>
                      <a:r>
                        <a:rPr lang="en-US" altLang="zh-TW" sz="1200" u="none" strike="noStrike" dirty="0">
                          <a:effectLst/>
                        </a:rPr>
                        <a:t>4,885,693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              </a:t>
                      </a:r>
                      <a:r>
                        <a:rPr lang="en-US" altLang="zh-TW" sz="1200" u="none" strike="noStrike">
                          <a:effectLst/>
                        </a:rPr>
                        <a:t>4,146,632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9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PS</a:t>
                      </a:r>
                      <a:r>
                        <a:rPr lang="zh-TW" altLang="en-US" sz="1200" u="none" strike="noStrike">
                          <a:effectLst/>
                        </a:rPr>
                        <a:t>發泡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             </a:t>
                      </a:r>
                      <a:r>
                        <a:rPr lang="en-US" altLang="zh-TW" sz="1200" u="none" strike="noStrike">
                          <a:effectLst/>
                        </a:rPr>
                        <a:t>1,346,078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        </a:t>
                      </a:r>
                      <a:r>
                        <a:rPr lang="en-US" altLang="zh-TW" sz="1200" u="none" strike="noStrike">
                          <a:effectLst/>
                        </a:rPr>
                        <a:t>1,199,738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            </a:t>
                      </a:r>
                      <a:r>
                        <a:rPr lang="en-US" altLang="zh-TW" sz="1200" u="none" strike="noStrike">
                          <a:effectLst/>
                        </a:rPr>
                        <a:t>995,157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                </a:t>
                      </a:r>
                      <a:r>
                        <a:rPr lang="en-US" altLang="zh-TW" sz="1200" u="none" strike="noStrike" dirty="0">
                          <a:effectLst/>
                        </a:rPr>
                        <a:t>906,190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                </a:t>
                      </a:r>
                      <a:r>
                        <a:rPr lang="en-US" altLang="zh-TW" sz="1200" u="none" strike="noStrike" dirty="0">
                          <a:effectLst/>
                        </a:rPr>
                        <a:t>782,780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9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生質塑膠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                        </a:t>
                      </a:r>
                      <a:r>
                        <a:rPr lang="en-US" altLang="zh-TW" sz="1200" u="none" strike="noStrike">
                          <a:effectLst/>
                        </a:rPr>
                        <a:t>-  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                   </a:t>
                      </a:r>
                      <a:r>
                        <a:rPr lang="en-US" altLang="zh-TW" sz="1200" u="none" strike="noStrike">
                          <a:effectLst/>
                        </a:rPr>
                        <a:t>-  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            </a:t>
                      </a:r>
                      <a:r>
                        <a:rPr lang="en-US" altLang="zh-TW" sz="1200" u="none" strike="noStrike">
                          <a:effectLst/>
                        </a:rPr>
                        <a:t>606,608 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                </a:t>
                      </a:r>
                      <a:r>
                        <a:rPr lang="en-US" altLang="zh-TW" sz="1200" u="none" strike="noStrike" dirty="0">
                          <a:effectLst/>
                        </a:rPr>
                        <a:t>252,452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                </a:t>
                      </a:r>
                      <a:r>
                        <a:rPr lang="en-US" altLang="zh-TW" sz="1200" u="none" strike="noStrike" dirty="0">
                          <a:effectLst/>
                        </a:rPr>
                        <a:t>426,775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928" marR="7928" marT="79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2246471" y="4198201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單位</a:t>
            </a:r>
            <a:r>
              <a:rPr lang="en-US" altLang="zh-TW" dirty="0"/>
              <a:t>:</a:t>
            </a:r>
            <a:r>
              <a:rPr lang="zh-TW" altLang="en-US" dirty="0"/>
              <a:t>公斤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334456" y="2781730"/>
            <a:ext cx="1789272" cy="2075603"/>
            <a:chOff x="7308304" y="1887070"/>
            <a:chExt cx="1789272" cy="2075603"/>
          </a:xfrm>
        </p:grpSpPr>
        <p:grpSp>
          <p:nvGrpSpPr>
            <p:cNvPr id="8" name="群組 7"/>
            <p:cNvGrpSpPr/>
            <p:nvPr/>
          </p:nvGrpSpPr>
          <p:grpSpPr>
            <a:xfrm>
              <a:off x="7452320" y="1887070"/>
              <a:ext cx="1368152" cy="1368152"/>
              <a:chOff x="6175855" y="2317674"/>
              <a:chExt cx="1368152" cy="1368152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6175855" y="2317674"/>
                <a:ext cx="1368152" cy="1368152"/>
              </a:xfrm>
              <a:prstGeom prst="ellipse">
                <a:avLst/>
              </a:prstGeom>
              <a:solidFill>
                <a:srgbClr val="0099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2" name="圖片 11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29846" y1="78955" x2="29846" y2="78955"/>
                            <a14:foregroundMark x1="75231" y1="73733" x2="75231" y2="73733"/>
                          </a14:backgroundRemoval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0192" y="2483084"/>
                <a:ext cx="1119477" cy="1121199"/>
              </a:xfrm>
              <a:prstGeom prst="rect">
                <a:avLst/>
              </a:prstGeom>
            </p:spPr>
          </p:pic>
        </p:grpSp>
        <p:sp>
          <p:nvSpPr>
            <p:cNvPr id="3" name="文字方塊 2"/>
            <p:cNvSpPr txBox="1"/>
            <p:nvPr/>
          </p:nvSpPr>
          <p:spPr>
            <a:xfrm>
              <a:off x="7308304" y="3316342"/>
              <a:ext cx="17892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環保 循環經濟</a:t>
              </a:r>
              <a:endParaRPr lang="en-US" altLang="zh-TW" dirty="0"/>
            </a:p>
            <a:p>
              <a:r>
                <a:rPr lang="en-US" altLang="zh-TW" dirty="0"/>
                <a:t>circular economy</a:t>
              </a:r>
              <a:endParaRPr lang="zh-TW" altLang="en-US" dirty="0"/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4211960" y="1763879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高分子材料容器回收統計</a:t>
            </a:r>
            <a:endParaRPr lang="en-US" altLang="zh-TW" sz="1400" dirty="0"/>
          </a:p>
          <a:p>
            <a:pPr algn="ctr"/>
            <a:r>
              <a:rPr lang="en-US" altLang="zh-TW" sz="1400" dirty="0"/>
              <a:t>103-107(</a:t>
            </a:r>
            <a:r>
              <a:rPr lang="zh-TW" altLang="en-US" sz="1400" dirty="0"/>
              <a:t>年</a:t>
            </a:r>
            <a:r>
              <a:rPr lang="en-US" altLang="zh-TW" sz="1400" dirty="0"/>
              <a:t>)</a:t>
            </a:r>
          </a:p>
        </p:txBody>
      </p:sp>
      <p:sp>
        <p:nvSpPr>
          <p:cNvPr id="16" name="矩形 15"/>
          <p:cNvSpPr/>
          <p:nvPr/>
        </p:nvSpPr>
        <p:spPr>
          <a:xfrm>
            <a:off x="6249914" y="6203316"/>
            <a:ext cx="24368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00" dirty="0"/>
              <a:t>資料來源</a:t>
            </a:r>
            <a:r>
              <a:rPr lang="en-US" altLang="zh-TW" sz="1000" dirty="0"/>
              <a:t>:</a:t>
            </a:r>
            <a:r>
              <a:rPr lang="zh-TW" altLang="en-US" sz="1000" dirty="0"/>
              <a:t>行政院環境保護署</a:t>
            </a:r>
            <a:r>
              <a:rPr lang="en-US" altLang="zh-TW" sz="1000" dirty="0"/>
              <a:t>-</a:t>
            </a:r>
            <a:r>
              <a:rPr lang="zh-TW" altLang="en-US" sz="1000" dirty="0"/>
              <a:t>回收基管會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334456" y="2781730"/>
            <a:ext cx="1789272" cy="2075603"/>
            <a:chOff x="334456" y="2781730"/>
            <a:chExt cx="1789272" cy="2075603"/>
          </a:xfrm>
        </p:grpSpPr>
        <p:grpSp>
          <p:nvGrpSpPr>
            <p:cNvPr id="18" name="群組 17"/>
            <p:cNvGrpSpPr/>
            <p:nvPr/>
          </p:nvGrpSpPr>
          <p:grpSpPr>
            <a:xfrm>
              <a:off x="334456" y="2781730"/>
              <a:ext cx="1789272" cy="2075603"/>
              <a:chOff x="7308304" y="1887070"/>
              <a:chExt cx="1789272" cy="2075603"/>
            </a:xfrm>
          </p:grpSpPr>
          <p:sp>
            <p:nvSpPr>
              <p:cNvPr id="20" name="橢圓 19"/>
              <p:cNvSpPr/>
              <p:nvPr/>
            </p:nvSpPr>
            <p:spPr>
              <a:xfrm>
                <a:off x="7452320" y="1887070"/>
                <a:ext cx="1368152" cy="1368152"/>
              </a:xfrm>
              <a:prstGeom prst="ellipse">
                <a:avLst/>
              </a:prstGeom>
              <a:solidFill>
                <a:srgbClr val="0099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7308304" y="3316342"/>
                <a:ext cx="17892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/>
                  <a:t>環保 循環經濟</a:t>
                </a:r>
                <a:endParaRPr lang="en-US" altLang="zh-TW" dirty="0"/>
              </a:p>
              <a:p>
                <a:r>
                  <a:rPr lang="en-US" altLang="zh-TW" dirty="0"/>
                  <a:t>circular economy</a:t>
                </a:r>
                <a:endParaRPr lang="zh-TW" altLang="en-US" dirty="0"/>
              </a:p>
            </p:txBody>
          </p:sp>
        </p:grp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82000" y1="52688" x2="82000" y2="52688"/>
                          <a14:foregroundMark x1="19231" y1="58679" x2="19231" y2="58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60" y="2909539"/>
              <a:ext cx="1154175" cy="1155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7287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UPET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17</a:t>
            </a:fld>
            <a:endParaRPr lang="zh-TW" altLang="en-US"/>
          </a:p>
        </p:txBody>
      </p:sp>
      <p:grpSp>
        <p:nvGrpSpPr>
          <p:cNvPr id="27" name="群組 26"/>
          <p:cNvGrpSpPr/>
          <p:nvPr/>
        </p:nvGrpSpPr>
        <p:grpSpPr>
          <a:xfrm>
            <a:off x="285144" y="2781730"/>
            <a:ext cx="1622560" cy="2070443"/>
            <a:chOff x="180234" y="2781730"/>
            <a:chExt cx="1622560" cy="2070443"/>
          </a:xfrm>
        </p:grpSpPr>
        <p:grpSp>
          <p:nvGrpSpPr>
            <p:cNvPr id="21" name="群組 20"/>
            <p:cNvGrpSpPr/>
            <p:nvPr/>
          </p:nvGrpSpPr>
          <p:grpSpPr>
            <a:xfrm>
              <a:off x="326481" y="2781730"/>
              <a:ext cx="1368152" cy="1368152"/>
              <a:chOff x="2915816" y="3264615"/>
              <a:chExt cx="1368152" cy="1368152"/>
            </a:xfrm>
          </p:grpSpPr>
          <p:sp>
            <p:nvSpPr>
              <p:cNvPr id="17" name="橢圓 16"/>
              <p:cNvSpPr/>
              <p:nvPr/>
            </p:nvSpPr>
            <p:spPr>
              <a:xfrm>
                <a:off x="2915816" y="3264615"/>
                <a:ext cx="1368152" cy="1368152"/>
              </a:xfrm>
              <a:prstGeom prst="ellipse">
                <a:avLst/>
              </a:prstGeom>
              <a:solidFill>
                <a:srgbClr val="0099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橢圓 6"/>
              <p:cNvSpPr/>
              <p:nvPr/>
            </p:nvSpPr>
            <p:spPr>
              <a:xfrm>
                <a:off x="3055372" y="3411584"/>
                <a:ext cx="1074214" cy="1074214"/>
              </a:xfrm>
              <a:prstGeom prst="ellipse">
                <a:avLst/>
              </a:prstGeom>
              <a:solidFill>
                <a:srgbClr val="0099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手繪多邊形 18"/>
              <p:cNvSpPr/>
              <p:nvPr/>
            </p:nvSpPr>
            <p:spPr>
              <a:xfrm>
                <a:off x="3310359" y="3700160"/>
                <a:ext cx="613459" cy="448920"/>
              </a:xfrm>
              <a:custGeom>
                <a:avLst/>
                <a:gdLst>
                  <a:gd name="connsiteX0" fmla="*/ 0 w 613459"/>
                  <a:gd name="connsiteY0" fmla="*/ 254643 h 448920"/>
                  <a:gd name="connsiteX1" fmla="*/ 277793 w 613459"/>
                  <a:gd name="connsiteY1" fmla="*/ 439838 h 448920"/>
                  <a:gd name="connsiteX2" fmla="*/ 613459 w 613459"/>
                  <a:gd name="connsiteY2" fmla="*/ 0 h 44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3459" h="448920">
                    <a:moveTo>
                      <a:pt x="0" y="254643"/>
                    </a:moveTo>
                    <a:cubicBezTo>
                      <a:pt x="87775" y="368460"/>
                      <a:pt x="175550" y="482278"/>
                      <a:pt x="277793" y="439838"/>
                    </a:cubicBezTo>
                    <a:cubicBezTo>
                      <a:pt x="380036" y="397398"/>
                      <a:pt x="496747" y="198699"/>
                      <a:pt x="613459" y="0"/>
                    </a:cubicBezTo>
                  </a:path>
                </a:pathLst>
              </a:custGeom>
              <a:noFill/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3" name="文字方塊 22"/>
            <p:cNvSpPr txBox="1"/>
            <p:nvPr/>
          </p:nvSpPr>
          <p:spPr>
            <a:xfrm>
              <a:off x="180234" y="4205842"/>
              <a:ext cx="16225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/>
                <a:t>食品級 無毒性</a:t>
              </a:r>
              <a:endParaRPr lang="en-US" altLang="zh-TW" dirty="0"/>
            </a:p>
            <a:p>
              <a:pPr algn="ctr"/>
              <a:r>
                <a:rPr lang="en-US" altLang="zh-TW" dirty="0"/>
                <a:t>Food grade</a:t>
              </a:r>
              <a:endParaRPr lang="zh-TW" altLang="en-US" dirty="0"/>
            </a:p>
          </p:txBody>
        </p:sp>
      </p:grpSp>
      <p:pic>
        <p:nvPicPr>
          <p:cNvPr id="25" name="圖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77989"/>
            <a:ext cx="2869767" cy="4059323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2164921" y="2255075"/>
            <a:ext cx="2736576" cy="3871055"/>
            <a:chOff x="2164920" y="1723170"/>
            <a:chExt cx="3029787" cy="4285820"/>
          </a:xfrm>
        </p:grpSpPr>
        <p:pic>
          <p:nvPicPr>
            <p:cNvPr id="24" name="內容版面配置區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920" y="1723170"/>
              <a:ext cx="3029787" cy="4285820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4427983" y="1844824"/>
              <a:ext cx="766723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8" name="文字方塊 27"/>
          <p:cNvSpPr txBox="1"/>
          <p:nvPr/>
        </p:nvSpPr>
        <p:spPr>
          <a:xfrm>
            <a:off x="5771960" y="6318732"/>
            <a:ext cx="2198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/>
              <a:t>資料來源</a:t>
            </a:r>
            <a:r>
              <a:rPr lang="en-US" altLang="zh-TW" sz="1100" dirty="0"/>
              <a:t>:</a:t>
            </a:r>
            <a:r>
              <a:rPr lang="zh-TW" altLang="en-US" sz="1100" dirty="0"/>
              <a:t>巨碩精密科技有限公司</a:t>
            </a:r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3034831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UPET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7" b="10412"/>
          <a:stretch/>
        </p:blipFill>
        <p:spPr>
          <a:xfrm>
            <a:off x="1043608" y="1340768"/>
            <a:ext cx="6845090" cy="4954278"/>
          </a:xfrm>
        </p:spPr>
      </p:pic>
      <p:sp>
        <p:nvSpPr>
          <p:cNvPr id="8" name="文字方塊 7"/>
          <p:cNvSpPr txBox="1"/>
          <p:nvPr/>
        </p:nvSpPr>
        <p:spPr>
          <a:xfrm>
            <a:off x="3923928" y="1330895"/>
            <a:ext cx="2077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SGS</a:t>
            </a:r>
            <a:r>
              <a:rPr lang="zh-TW" altLang="en-US" sz="1400" dirty="0"/>
              <a:t>重金屬含量分析試驗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380596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UPET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0" b="16709"/>
          <a:stretch/>
        </p:blipFill>
        <p:spPr>
          <a:xfrm>
            <a:off x="1043607" y="1416546"/>
            <a:ext cx="6726675" cy="4892774"/>
          </a:xfrm>
        </p:spPr>
      </p:pic>
      <p:sp>
        <p:nvSpPr>
          <p:cNvPr id="9" name="文字方塊 8"/>
          <p:cNvSpPr txBox="1"/>
          <p:nvPr/>
        </p:nvSpPr>
        <p:spPr>
          <a:xfrm>
            <a:off x="3923928" y="1330895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SGS</a:t>
            </a:r>
            <a:r>
              <a:rPr lang="zh-TW" altLang="en-US" sz="1400" dirty="0"/>
              <a:t>溶出試驗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94896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800" dirty="0"/>
              <a:t>從最常見的外食餐具「美耐皿」談起。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美耐皿因為質輕、耐摔、價格便宜，所以在早餐店、中餐店、小吃店、西餐廳</a:t>
            </a:r>
            <a:r>
              <a:rPr lang="en-US" altLang="zh-TW" sz="2800" dirty="0"/>
              <a:t>…</a:t>
            </a:r>
            <a:r>
              <a:rPr lang="zh-TW" altLang="en-US" sz="2800" dirty="0"/>
              <a:t>等，日常生活中隨處可見，但決大部分小吃攤和餐廳因為成本因素多為使用４０</a:t>
            </a:r>
            <a:r>
              <a:rPr lang="en-US" altLang="zh-TW" sz="2800" dirty="0"/>
              <a:t>℃</a:t>
            </a:r>
            <a:r>
              <a:rPr lang="zh-TW" altLang="en-US" sz="2800" dirty="0"/>
              <a:t>就會溶出三聚氰胺的劣質美耐皿。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62" y="4544797"/>
            <a:ext cx="2166146" cy="118845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44797"/>
            <a:ext cx="2153942" cy="114254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04" y="4544796"/>
            <a:ext cx="2166146" cy="118845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4" y="4574515"/>
            <a:ext cx="2153942" cy="11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66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UPET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30529" r="1649" b="23856"/>
          <a:stretch/>
        </p:blipFill>
        <p:spPr>
          <a:xfrm>
            <a:off x="1237629" y="1330895"/>
            <a:ext cx="6552728" cy="4373670"/>
          </a:xfrm>
        </p:spPr>
      </p:pic>
      <p:sp>
        <p:nvSpPr>
          <p:cNvPr id="9" name="文字方塊 8"/>
          <p:cNvSpPr txBox="1"/>
          <p:nvPr/>
        </p:nvSpPr>
        <p:spPr>
          <a:xfrm>
            <a:off x="3923928" y="1330895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SGS</a:t>
            </a:r>
            <a:r>
              <a:rPr lang="zh-TW" altLang="en-US" sz="1400" dirty="0"/>
              <a:t>溶出試驗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3696373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UPET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21</a:t>
            </a:fld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253019" y="2775127"/>
            <a:ext cx="1654685" cy="2081277"/>
            <a:chOff x="684318" y="3098293"/>
            <a:chExt cx="1654685" cy="2081277"/>
          </a:xfrm>
        </p:grpSpPr>
        <p:grpSp>
          <p:nvGrpSpPr>
            <p:cNvPr id="49" name="群組 48"/>
            <p:cNvGrpSpPr/>
            <p:nvPr/>
          </p:nvGrpSpPr>
          <p:grpSpPr>
            <a:xfrm>
              <a:off x="827584" y="3098293"/>
              <a:ext cx="1368152" cy="1368152"/>
              <a:chOff x="3666752" y="3191645"/>
              <a:chExt cx="1368152" cy="1368152"/>
            </a:xfrm>
          </p:grpSpPr>
          <p:sp>
            <p:nvSpPr>
              <p:cNvPr id="37" name="橢圓 36"/>
              <p:cNvSpPr/>
              <p:nvPr/>
            </p:nvSpPr>
            <p:spPr>
              <a:xfrm>
                <a:off x="3666752" y="3191645"/>
                <a:ext cx="1368152" cy="1368152"/>
              </a:xfrm>
              <a:prstGeom prst="ellipse">
                <a:avLst/>
              </a:prstGeom>
              <a:solidFill>
                <a:srgbClr val="0099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" name="圓角矩形 3"/>
              <p:cNvSpPr/>
              <p:nvPr/>
            </p:nvSpPr>
            <p:spPr>
              <a:xfrm>
                <a:off x="3831948" y="3519799"/>
                <a:ext cx="999031" cy="698032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圓角矩形 6"/>
              <p:cNvSpPr/>
              <p:nvPr/>
            </p:nvSpPr>
            <p:spPr>
              <a:xfrm>
                <a:off x="3896777" y="3636884"/>
                <a:ext cx="644074" cy="450852"/>
              </a:xfrm>
              <a:prstGeom prst="round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614955" y="3710361"/>
                <a:ext cx="162018" cy="7200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0" name="直線接點 9"/>
              <p:cNvCxnSpPr/>
              <p:nvPr/>
            </p:nvCxnSpPr>
            <p:spPr>
              <a:xfrm>
                <a:off x="4605718" y="3838502"/>
                <a:ext cx="153253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>
                <a:off x="4612002" y="3914768"/>
                <a:ext cx="1649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橢圓 14"/>
              <p:cNvSpPr/>
              <p:nvPr/>
            </p:nvSpPr>
            <p:spPr>
              <a:xfrm>
                <a:off x="4653912" y="3970768"/>
                <a:ext cx="144016" cy="14401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8" name="直線接點 17"/>
              <p:cNvCxnSpPr/>
              <p:nvPr/>
            </p:nvCxnSpPr>
            <p:spPr>
              <a:xfrm>
                <a:off x="4620861" y="3970768"/>
                <a:ext cx="102106" cy="72008"/>
              </a:xfrm>
              <a:prstGeom prst="line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/>
              <p:cNvCxnSpPr/>
              <p:nvPr/>
            </p:nvCxnSpPr>
            <p:spPr>
              <a:xfrm>
                <a:off x="4577080" y="3619877"/>
                <a:ext cx="0" cy="47244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手繪多邊形 29"/>
              <p:cNvSpPr/>
              <p:nvPr/>
            </p:nvSpPr>
            <p:spPr>
              <a:xfrm>
                <a:off x="3986369" y="4217831"/>
                <a:ext cx="164592" cy="60960"/>
              </a:xfrm>
              <a:custGeom>
                <a:avLst/>
                <a:gdLst>
                  <a:gd name="connsiteX0" fmla="*/ 0 w 164592"/>
                  <a:gd name="connsiteY0" fmla="*/ 0 h 60960"/>
                  <a:gd name="connsiteX1" fmla="*/ 48768 w 164592"/>
                  <a:gd name="connsiteY1" fmla="*/ 60960 h 60960"/>
                  <a:gd name="connsiteX2" fmla="*/ 164592 w 164592"/>
                  <a:gd name="connsiteY2" fmla="*/ 0 h 60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592" h="60960">
                    <a:moveTo>
                      <a:pt x="0" y="0"/>
                    </a:moveTo>
                    <a:cubicBezTo>
                      <a:pt x="10668" y="30480"/>
                      <a:pt x="21336" y="60960"/>
                      <a:pt x="48768" y="60960"/>
                    </a:cubicBezTo>
                    <a:cubicBezTo>
                      <a:pt x="76200" y="60960"/>
                      <a:pt x="143256" y="11176"/>
                      <a:pt x="164592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手繪多邊形 32"/>
              <p:cNvSpPr/>
              <p:nvPr/>
            </p:nvSpPr>
            <p:spPr>
              <a:xfrm flipH="1">
                <a:off x="4503466" y="4217831"/>
                <a:ext cx="178878" cy="72551"/>
              </a:xfrm>
              <a:custGeom>
                <a:avLst/>
                <a:gdLst>
                  <a:gd name="connsiteX0" fmla="*/ 0 w 164592"/>
                  <a:gd name="connsiteY0" fmla="*/ 0 h 60960"/>
                  <a:gd name="connsiteX1" fmla="*/ 48768 w 164592"/>
                  <a:gd name="connsiteY1" fmla="*/ 60960 h 60960"/>
                  <a:gd name="connsiteX2" fmla="*/ 164592 w 164592"/>
                  <a:gd name="connsiteY2" fmla="*/ 0 h 60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592" h="60960">
                    <a:moveTo>
                      <a:pt x="0" y="0"/>
                    </a:moveTo>
                    <a:cubicBezTo>
                      <a:pt x="10668" y="30480"/>
                      <a:pt x="21336" y="60960"/>
                      <a:pt x="48768" y="60960"/>
                    </a:cubicBezTo>
                    <a:cubicBezTo>
                      <a:pt x="76200" y="60960"/>
                      <a:pt x="143256" y="11176"/>
                      <a:pt x="164592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手繪多邊形 30"/>
              <p:cNvSpPr/>
              <p:nvPr/>
            </p:nvSpPr>
            <p:spPr>
              <a:xfrm>
                <a:off x="3995936" y="3914768"/>
                <a:ext cx="451104" cy="97536"/>
              </a:xfrm>
              <a:custGeom>
                <a:avLst/>
                <a:gdLst>
                  <a:gd name="connsiteX0" fmla="*/ 0 w 451104"/>
                  <a:gd name="connsiteY0" fmla="*/ 0 h 97536"/>
                  <a:gd name="connsiteX1" fmla="*/ 451104 w 451104"/>
                  <a:gd name="connsiteY1" fmla="*/ 0 h 97536"/>
                  <a:gd name="connsiteX2" fmla="*/ 384048 w 451104"/>
                  <a:gd name="connsiteY2" fmla="*/ 97536 h 97536"/>
                  <a:gd name="connsiteX3" fmla="*/ 73152 w 451104"/>
                  <a:gd name="connsiteY3" fmla="*/ 97536 h 97536"/>
                  <a:gd name="connsiteX4" fmla="*/ 0 w 451104"/>
                  <a:gd name="connsiteY4" fmla="*/ 0 h 9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1104" h="97536">
                    <a:moveTo>
                      <a:pt x="0" y="0"/>
                    </a:moveTo>
                    <a:lnTo>
                      <a:pt x="451104" y="0"/>
                    </a:lnTo>
                    <a:lnTo>
                      <a:pt x="384048" y="97536"/>
                    </a:lnTo>
                    <a:lnTo>
                      <a:pt x="73152" y="9753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手繪多邊形 31"/>
              <p:cNvSpPr/>
              <p:nvPr/>
            </p:nvSpPr>
            <p:spPr>
              <a:xfrm>
                <a:off x="4150961" y="3717225"/>
                <a:ext cx="67853" cy="158496"/>
              </a:xfrm>
              <a:custGeom>
                <a:avLst/>
                <a:gdLst>
                  <a:gd name="connsiteX0" fmla="*/ 60984 w 67853"/>
                  <a:gd name="connsiteY0" fmla="*/ 0 h 158496"/>
                  <a:gd name="connsiteX1" fmla="*/ 24 w 67853"/>
                  <a:gd name="connsiteY1" fmla="*/ 48768 h 158496"/>
                  <a:gd name="connsiteX2" fmla="*/ 67080 w 67853"/>
                  <a:gd name="connsiteY2" fmla="*/ 103632 h 158496"/>
                  <a:gd name="connsiteX3" fmla="*/ 30504 w 67853"/>
                  <a:gd name="connsiteY3" fmla="*/ 158496 h 15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853" h="158496">
                    <a:moveTo>
                      <a:pt x="60984" y="0"/>
                    </a:moveTo>
                    <a:cubicBezTo>
                      <a:pt x="29996" y="15748"/>
                      <a:pt x="-992" y="31496"/>
                      <a:pt x="24" y="48768"/>
                    </a:cubicBezTo>
                    <a:cubicBezTo>
                      <a:pt x="1040" y="66040"/>
                      <a:pt x="62000" y="85344"/>
                      <a:pt x="67080" y="103632"/>
                    </a:cubicBezTo>
                    <a:cubicBezTo>
                      <a:pt x="72160" y="121920"/>
                      <a:pt x="51332" y="140208"/>
                      <a:pt x="30504" y="158496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手繪多邊形 35"/>
              <p:cNvSpPr/>
              <p:nvPr/>
            </p:nvSpPr>
            <p:spPr>
              <a:xfrm>
                <a:off x="4234948" y="3711508"/>
                <a:ext cx="67853" cy="158496"/>
              </a:xfrm>
              <a:custGeom>
                <a:avLst/>
                <a:gdLst>
                  <a:gd name="connsiteX0" fmla="*/ 60984 w 67853"/>
                  <a:gd name="connsiteY0" fmla="*/ 0 h 158496"/>
                  <a:gd name="connsiteX1" fmla="*/ 24 w 67853"/>
                  <a:gd name="connsiteY1" fmla="*/ 48768 h 158496"/>
                  <a:gd name="connsiteX2" fmla="*/ 67080 w 67853"/>
                  <a:gd name="connsiteY2" fmla="*/ 103632 h 158496"/>
                  <a:gd name="connsiteX3" fmla="*/ 30504 w 67853"/>
                  <a:gd name="connsiteY3" fmla="*/ 158496 h 15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853" h="158496">
                    <a:moveTo>
                      <a:pt x="60984" y="0"/>
                    </a:moveTo>
                    <a:cubicBezTo>
                      <a:pt x="29996" y="15748"/>
                      <a:pt x="-992" y="31496"/>
                      <a:pt x="24" y="48768"/>
                    </a:cubicBezTo>
                    <a:cubicBezTo>
                      <a:pt x="1040" y="66040"/>
                      <a:pt x="62000" y="85344"/>
                      <a:pt x="67080" y="103632"/>
                    </a:cubicBezTo>
                    <a:cubicBezTo>
                      <a:pt x="72160" y="121920"/>
                      <a:pt x="51332" y="140208"/>
                      <a:pt x="30504" y="158496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52" name="文字方塊 51"/>
            <p:cNvSpPr txBox="1"/>
            <p:nvPr/>
          </p:nvSpPr>
          <p:spPr>
            <a:xfrm>
              <a:off x="684318" y="4533239"/>
              <a:ext cx="1654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/>
                <a:t>可微波 耐高溫</a:t>
              </a:r>
              <a:endParaRPr lang="en-US" altLang="zh-TW" dirty="0"/>
            </a:p>
            <a:p>
              <a:pPr algn="ctr"/>
              <a:r>
                <a:rPr lang="en-US" altLang="zh-TW" dirty="0"/>
                <a:t>Can Microwave</a:t>
              </a:r>
              <a:endParaRPr lang="zh-TW" altLang="en-US" dirty="0"/>
            </a:p>
          </p:txBody>
        </p:sp>
      </p:grpSp>
      <p:pic>
        <p:nvPicPr>
          <p:cNvPr id="54" name="內容版面配置區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7" b="17169"/>
          <a:stretch/>
        </p:blipFill>
        <p:spPr>
          <a:xfrm>
            <a:off x="2683351" y="2564904"/>
            <a:ext cx="4829291" cy="3503114"/>
          </a:xfrm>
          <a:prstGeom prst="rect">
            <a:avLst/>
          </a:prstGeom>
        </p:spPr>
      </p:pic>
      <p:sp>
        <p:nvSpPr>
          <p:cNvPr id="55" name="文字方塊 54"/>
          <p:cNvSpPr txBox="1"/>
          <p:nvPr/>
        </p:nvSpPr>
        <p:spPr>
          <a:xfrm>
            <a:off x="4295405" y="2348880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SGS</a:t>
            </a:r>
            <a:r>
              <a:rPr lang="zh-TW" altLang="en-US" sz="1400" dirty="0"/>
              <a:t>耐熱性試驗</a:t>
            </a:r>
            <a:endParaRPr lang="en-US" altLang="zh-TW" sz="14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5173279" y="6131088"/>
            <a:ext cx="2198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/>
              <a:t>資料來源</a:t>
            </a:r>
            <a:r>
              <a:rPr lang="en-US" altLang="zh-TW" sz="1100" dirty="0"/>
              <a:t>:</a:t>
            </a:r>
            <a:r>
              <a:rPr lang="zh-TW" altLang="en-US" sz="1100" dirty="0"/>
              <a:t>巨碩精密科技有限公司</a:t>
            </a:r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2663471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UPET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22</a:t>
            </a:fld>
            <a:endParaRPr lang="zh-TW" altLang="en-US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06418"/>
              </p:ext>
            </p:extLst>
          </p:nvPr>
        </p:nvGraphicFramePr>
        <p:xfrm>
          <a:off x="2610704" y="2780928"/>
          <a:ext cx="4625592" cy="1854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12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材質名稱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u="none" strike="noStrike" kern="1200" dirty="0">
                          <a:effectLst/>
                        </a:rPr>
                        <a:t>導熱係數 </a:t>
                      </a:r>
                      <a:r>
                        <a:rPr lang="en-US" altLang="zh-TW" sz="1200" u="none" strike="noStrike" kern="1200" dirty="0">
                          <a:effectLst/>
                        </a:rPr>
                        <a:t>(</a:t>
                      </a:r>
                      <a:r>
                        <a:rPr lang="zh-TW" altLang="en-US" sz="1200" u="none" strike="noStrike" kern="1200" dirty="0">
                          <a:effectLst/>
                        </a:rPr>
                        <a:t>單位</a:t>
                      </a:r>
                      <a:r>
                        <a:rPr lang="en-US" altLang="zh-TW" sz="1200" u="none" strike="noStrike" kern="1200" dirty="0">
                          <a:effectLst/>
                        </a:rPr>
                        <a:t>:</a:t>
                      </a:r>
                      <a:r>
                        <a:rPr lang="pl-PL" altLang="zh-TW" sz="1200" kern="1200" dirty="0">
                          <a:effectLst/>
                        </a:rPr>
                        <a:t>W m </a:t>
                      </a:r>
                      <a:r>
                        <a:rPr lang="pl-PL" altLang="zh-TW" sz="1200" kern="1200" baseline="30000" dirty="0">
                          <a:effectLst/>
                        </a:rPr>
                        <a:t>-1</a:t>
                      </a:r>
                      <a:r>
                        <a:rPr lang="pl-PL" altLang="zh-TW" sz="1200" kern="1200" dirty="0">
                          <a:effectLst/>
                        </a:rPr>
                        <a:t>  K </a:t>
                      </a:r>
                      <a:r>
                        <a:rPr lang="pl-PL" altLang="zh-TW" sz="1200" kern="1200" baseline="30000" dirty="0">
                          <a:effectLst/>
                        </a:rPr>
                        <a:t>-1</a:t>
                      </a:r>
                      <a:r>
                        <a:rPr lang="en-US" altLang="zh-TW" sz="1200" u="none" strike="noStrike" kern="1200" dirty="0">
                          <a:effectLst/>
                        </a:rPr>
                        <a:t>)</a:t>
                      </a:r>
                      <a:endParaRPr lang="en-US" altLang="zh-TW" sz="1200" b="0" i="0" kern="1200" baseline="30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PET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0.15-0.24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>
                          <a:effectLst/>
                        </a:rPr>
                        <a:t>瓷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>
                          <a:effectLst/>
                        </a:rPr>
                        <a:t>1.05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>
                          <a:effectLst/>
                        </a:rPr>
                        <a:t>木材</a:t>
                      </a:r>
                      <a:r>
                        <a:rPr lang="en-US" altLang="zh-TW" sz="1800" kern="1200" dirty="0">
                          <a:effectLst/>
                        </a:rPr>
                        <a:t>(</a:t>
                      </a:r>
                      <a:r>
                        <a:rPr lang="zh-TW" altLang="en-US" sz="1800" kern="1200" dirty="0">
                          <a:effectLst/>
                        </a:rPr>
                        <a:t>橫</a:t>
                      </a:r>
                      <a:r>
                        <a:rPr lang="en-US" altLang="zh-TW" sz="1800" kern="1200" dirty="0">
                          <a:effectLst/>
                        </a:rPr>
                        <a:t>)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>
                          <a:effectLst/>
                        </a:rPr>
                        <a:t>0.14~0.17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>
                          <a:effectLst/>
                        </a:rPr>
                        <a:t>不鏽鋼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>
                          <a:effectLst/>
                        </a:rPr>
                        <a:t>15-18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0" name="群組 19"/>
          <p:cNvGrpSpPr/>
          <p:nvPr/>
        </p:nvGrpSpPr>
        <p:grpSpPr>
          <a:xfrm>
            <a:off x="304895" y="2780928"/>
            <a:ext cx="1674817" cy="2134599"/>
            <a:chOff x="191480" y="3040739"/>
            <a:chExt cx="1674817" cy="2134599"/>
          </a:xfrm>
        </p:grpSpPr>
        <p:grpSp>
          <p:nvGrpSpPr>
            <p:cNvPr id="17" name="群組 16"/>
            <p:cNvGrpSpPr/>
            <p:nvPr/>
          </p:nvGrpSpPr>
          <p:grpSpPr>
            <a:xfrm>
              <a:off x="344808" y="3040739"/>
              <a:ext cx="1368152" cy="1368152"/>
              <a:chOff x="4572000" y="2878274"/>
              <a:chExt cx="1368152" cy="1368152"/>
            </a:xfrm>
          </p:grpSpPr>
          <p:sp>
            <p:nvSpPr>
              <p:cNvPr id="19" name="橢圓 18"/>
              <p:cNvSpPr/>
              <p:nvPr/>
            </p:nvSpPr>
            <p:spPr>
              <a:xfrm>
                <a:off x="4572000" y="2878274"/>
                <a:ext cx="1368152" cy="1368152"/>
              </a:xfrm>
              <a:prstGeom prst="ellipse">
                <a:avLst/>
              </a:prstGeom>
              <a:solidFill>
                <a:srgbClr val="0099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" name="手繪多邊形 3"/>
              <p:cNvSpPr/>
              <p:nvPr/>
            </p:nvSpPr>
            <p:spPr>
              <a:xfrm>
                <a:off x="5012236" y="3575329"/>
                <a:ext cx="487680" cy="139072"/>
              </a:xfrm>
              <a:custGeom>
                <a:avLst/>
                <a:gdLst>
                  <a:gd name="connsiteX0" fmla="*/ 0 w 487680"/>
                  <a:gd name="connsiteY0" fmla="*/ 9532 h 139072"/>
                  <a:gd name="connsiteX1" fmla="*/ 152400 w 487680"/>
                  <a:gd name="connsiteY1" fmla="*/ 9532 h 139072"/>
                  <a:gd name="connsiteX2" fmla="*/ 289560 w 487680"/>
                  <a:gd name="connsiteY2" fmla="*/ 108592 h 139072"/>
                  <a:gd name="connsiteX3" fmla="*/ 403860 w 487680"/>
                  <a:gd name="connsiteY3" fmla="*/ 108592 h 139072"/>
                  <a:gd name="connsiteX4" fmla="*/ 487680 w 487680"/>
                  <a:gd name="connsiteY4" fmla="*/ 139072 h 13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139072">
                    <a:moveTo>
                      <a:pt x="0" y="9532"/>
                    </a:moveTo>
                    <a:cubicBezTo>
                      <a:pt x="52070" y="1277"/>
                      <a:pt x="104140" y="-6978"/>
                      <a:pt x="152400" y="9532"/>
                    </a:cubicBezTo>
                    <a:cubicBezTo>
                      <a:pt x="200660" y="26042"/>
                      <a:pt x="247650" y="92082"/>
                      <a:pt x="289560" y="108592"/>
                    </a:cubicBezTo>
                    <a:cubicBezTo>
                      <a:pt x="331470" y="125102"/>
                      <a:pt x="370840" y="103512"/>
                      <a:pt x="403860" y="108592"/>
                    </a:cubicBezTo>
                    <a:cubicBezTo>
                      <a:pt x="436880" y="113672"/>
                      <a:pt x="487680" y="139072"/>
                      <a:pt x="487680" y="13907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手繪多邊形 6"/>
              <p:cNvSpPr/>
              <p:nvPr/>
            </p:nvSpPr>
            <p:spPr>
              <a:xfrm>
                <a:off x="5012236" y="3656654"/>
                <a:ext cx="733008" cy="287900"/>
              </a:xfrm>
              <a:custGeom>
                <a:avLst/>
                <a:gdLst>
                  <a:gd name="connsiteX0" fmla="*/ 213360 w 813734"/>
                  <a:gd name="connsiteY0" fmla="*/ 95847 h 287900"/>
                  <a:gd name="connsiteX1" fmla="*/ 396240 w 813734"/>
                  <a:gd name="connsiteY1" fmla="*/ 133947 h 287900"/>
                  <a:gd name="connsiteX2" fmla="*/ 723900 w 813734"/>
                  <a:gd name="connsiteY2" fmla="*/ 4407 h 287900"/>
                  <a:gd name="connsiteX3" fmla="*/ 800100 w 813734"/>
                  <a:gd name="connsiteY3" fmla="*/ 50127 h 287900"/>
                  <a:gd name="connsiteX4" fmla="*/ 495300 w 813734"/>
                  <a:gd name="connsiteY4" fmla="*/ 240627 h 287900"/>
                  <a:gd name="connsiteX5" fmla="*/ 365760 w 813734"/>
                  <a:gd name="connsiteY5" fmla="*/ 286347 h 287900"/>
                  <a:gd name="connsiteX6" fmla="*/ 160020 w 813734"/>
                  <a:gd name="connsiteY6" fmla="*/ 202527 h 287900"/>
                  <a:gd name="connsiteX7" fmla="*/ 76200 w 813734"/>
                  <a:gd name="connsiteY7" fmla="*/ 172047 h 287900"/>
                  <a:gd name="connsiteX8" fmla="*/ 0 w 813734"/>
                  <a:gd name="connsiteY8" fmla="*/ 172047 h 28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3734" h="287900">
                    <a:moveTo>
                      <a:pt x="213360" y="95847"/>
                    </a:moveTo>
                    <a:cubicBezTo>
                      <a:pt x="262255" y="122517"/>
                      <a:pt x="311150" y="149187"/>
                      <a:pt x="396240" y="133947"/>
                    </a:cubicBezTo>
                    <a:cubicBezTo>
                      <a:pt x="481330" y="118707"/>
                      <a:pt x="656590" y="18377"/>
                      <a:pt x="723900" y="4407"/>
                    </a:cubicBezTo>
                    <a:cubicBezTo>
                      <a:pt x="791210" y="-9563"/>
                      <a:pt x="838200" y="10757"/>
                      <a:pt x="800100" y="50127"/>
                    </a:cubicBezTo>
                    <a:cubicBezTo>
                      <a:pt x="762000" y="89497"/>
                      <a:pt x="567690" y="201257"/>
                      <a:pt x="495300" y="240627"/>
                    </a:cubicBezTo>
                    <a:cubicBezTo>
                      <a:pt x="422910" y="279997"/>
                      <a:pt x="421640" y="292697"/>
                      <a:pt x="365760" y="286347"/>
                    </a:cubicBezTo>
                    <a:cubicBezTo>
                      <a:pt x="309880" y="279997"/>
                      <a:pt x="208280" y="221577"/>
                      <a:pt x="160020" y="202527"/>
                    </a:cubicBezTo>
                    <a:cubicBezTo>
                      <a:pt x="111760" y="183477"/>
                      <a:pt x="102870" y="177127"/>
                      <a:pt x="76200" y="172047"/>
                    </a:cubicBezTo>
                    <a:cubicBezTo>
                      <a:pt x="49530" y="166967"/>
                      <a:pt x="24765" y="169507"/>
                      <a:pt x="0" y="172047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手繪多邊形 8"/>
              <p:cNvSpPr/>
              <p:nvPr/>
            </p:nvSpPr>
            <p:spPr>
              <a:xfrm>
                <a:off x="4814116" y="3508432"/>
                <a:ext cx="147184" cy="450469"/>
              </a:xfrm>
              <a:custGeom>
                <a:avLst/>
                <a:gdLst>
                  <a:gd name="connsiteX0" fmla="*/ 0 w 147184"/>
                  <a:gd name="connsiteY0" fmla="*/ 229 h 450469"/>
                  <a:gd name="connsiteX1" fmla="*/ 129540 w 147184"/>
                  <a:gd name="connsiteY1" fmla="*/ 7849 h 450469"/>
                  <a:gd name="connsiteX2" fmla="*/ 144780 w 147184"/>
                  <a:gd name="connsiteY2" fmla="*/ 38329 h 450469"/>
                  <a:gd name="connsiteX3" fmla="*/ 144780 w 147184"/>
                  <a:gd name="connsiteY3" fmla="*/ 411709 h 450469"/>
                  <a:gd name="connsiteX4" fmla="*/ 121920 w 147184"/>
                  <a:gd name="connsiteY4" fmla="*/ 442189 h 450469"/>
                  <a:gd name="connsiteX5" fmla="*/ 15240 w 147184"/>
                  <a:gd name="connsiteY5" fmla="*/ 442189 h 45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184" h="450469">
                    <a:moveTo>
                      <a:pt x="0" y="229"/>
                    </a:moveTo>
                    <a:cubicBezTo>
                      <a:pt x="52705" y="864"/>
                      <a:pt x="105410" y="1499"/>
                      <a:pt x="129540" y="7849"/>
                    </a:cubicBezTo>
                    <a:cubicBezTo>
                      <a:pt x="153670" y="14199"/>
                      <a:pt x="142240" y="-28981"/>
                      <a:pt x="144780" y="38329"/>
                    </a:cubicBezTo>
                    <a:cubicBezTo>
                      <a:pt x="147320" y="105639"/>
                      <a:pt x="148590" y="344399"/>
                      <a:pt x="144780" y="411709"/>
                    </a:cubicBezTo>
                    <a:cubicBezTo>
                      <a:pt x="140970" y="479019"/>
                      <a:pt x="143510" y="437109"/>
                      <a:pt x="121920" y="442189"/>
                    </a:cubicBezTo>
                    <a:cubicBezTo>
                      <a:pt x="100330" y="447269"/>
                      <a:pt x="26670" y="444729"/>
                      <a:pt x="15240" y="442189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手繪多邊形 9"/>
              <p:cNvSpPr/>
              <p:nvPr/>
            </p:nvSpPr>
            <p:spPr>
              <a:xfrm>
                <a:off x="4941893" y="3263724"/>
                <a:ext cx="146543" cy="321137"/>
              </a:xfrm>
              <a:custGeom>
                <a:avLst/>
                <a:gdLst>
                  <a:gd name="connsiteX0" fmla="*/ 146543 w 146543"/>
                  <a:gd name="connsiteY0" fmla="*/ 321137 h 321137"/>
                  <a:gd name="connsiteX1" fmla="*/ 47483 w 146543"/>
                  <a:gd name="connsiteY1" fmla="*/ 206837 h 321137"/>
                  <a:gd name="connsiteX2" fmla="*/ 1763 w 146543"/>
                  <a:gd name="connsiteY2" fmla="*/ 8717 h 321137"/>
                  <a:gd name="connsiteX3" fmla="*/ 1763 w 146543"/>
                  <a:gd name="connsiteY3" fmla="*/ 16337 h 321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543" h="321137">
                    <a:moveTo>
                      <a:pt x="146543" y="321137"/>
                    </a:moveTo>
                    <a:cubicBezTo>
                      <a:pt x="109078" y="290022"/>
                      <a:pt x="71613" y="258907"/>
                      <a:pt x="47483" y="206837"/>
                    </a:cubicBezTo>
                    <a:cubicBezTo>
                      <a:pt x="23353" y="154767"/>
                      <a:pt x="9383" y="40467"/>
                      <a:pt x="1763" y="8717"/>
                    </a:cubicBezTo>
                    <a:cubicBezTo>
                      <a:pt x="-5857" y="-23033"/>
                      <a:pt x="14463" y="44277"/>
                      <a:pt x="1763" y="16337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手繪多邊形 10"/>
              <p:cNvSpPr/>
              <p:nvPr/>
            </p:nvSpPr>
            <p:spPr>
              <a:xfrm>
                <a:off x="5583736" y="3264821"/>
                <a:ext cx="234821" cy="403860"/>
              </a:xfrm>
              <a:custGeom>
                <a:avLst/>
                <a:gdLst>
                  <a:gd name="connsiteX0" fmla="*/ 228600 w 234821"/>
                  <a:gd name="connsiteY0" fmla="*/ 0 h 403860"/>
                  <a:gd name="connsiteX1" fmla="*/ 205740 w 234821"/>
                  <a:gd name="connsiteY1" fmla="*/ 205740 h 403860"/>
                  <a:gd name="connsiteX2" fmla="*/ 0 w 234821"/>
                  <a:gd name="connsiteY2" fmla="*/ 403860 h 4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4821" h="403860">
                    <a:moveTo>
                      <a:pt x="228600" y="0"/>
                    </a:moveTo>
                    <a:cubicBezTo>
                      <a:pt x="236220" y="69215"/>
                      <a:pt x="243840" y="138430"/>
                      <a:pt x="205740" y="205740"/>
                    </a:cubicBezTo>
                    <a:cubicBezTo>
                      <a:pt x="167640" y="273050"/>
                      <a:pt x="0" y="403860"/>
                      <a:pt x="0" y="40386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手繪多邊形 11"/>
              <p:cNvSpPr/>
              <p:nvPr/>
            </p:nvSpPr>
            <p:spPr>
              <a:xfrm>
                <a:off x="5538016" y="3310541"/>
                <a:ext cx="182880" cy="266700"/>
              </a:xfrm>
              <a:custGeom>
                <a:avLst/>
                <a:gdLst>
                  <a:gd name="connsiteX0" fmla="*/ 182880 w 182880"/>
                  <a:gd name="connsiteY0" fmla="*/ 0 h 266700"/>
                  <a:gd name="connsiteX1" fmla="*/ 129540 w 182880"/>
                  <a:gd name="connsiteY1" fmla="*/ 160020 h 266700"/>
                  <a:gd name="connsiteX2" fmla="*/ 0 w 182880"/>
                  <a:gd name="connsiteY2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266700">
                    <a:moveTo>
                      <a:pt x="182880" y="0"/>
                    </a:moveTo>
                    <a:cubicBezTo>
                      <a:pt x="171450" y="57785"/>
                      <a:pt x="160020" y="115570"/>
                      <a:pt x="129540" y="160020"/>
                    </a:cubicBezTo>
                    <a:cubicBezTo>
                      <a:pt x="99060" y="204470"/>
                      <a:pt x="49530" y="235585"/>
                      <a:pt x="0" y="26670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4" name="直線接點 13"/>
              <p:cNvCxnSpPr>
                <a:stCxn id="10" idx="2"/>
              </p:cNvCxnSpPr>
              <p:nvPr/>
            </p:nvCxnSpPr>
            <p:spPr>
              <a:xfrm flipV="1">
                <a:off x="4943656" y="3263724"/>
                <a:ext cx="874901" cy="871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橢圓 15"/>
              <p:cNvSpPr/>
              <p:nvPr/>
            </p:nvSpPr>
            <p:spPr>
              <a:xfrm flipV="1">
                <a:off x="4841989" y="3837275"/>
                <a:ext cx="45719" cy="45719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TW" dirty="0"/>
              </a:p>
              <a:p>
                <a:pPr algn="ctr"/>
                <a:endParaRPr lang="en-US" altLang="zh-TW" dirty="0"/>
              </a:p>
              <a:p>
                <a:pPr algn="ctr"/>
                <a:endParaRPr lang="en-US" altLang="zh-TW" dirty="0"/>
              </a:p>
              <a:p>
                <a:pPr algn="ctr"/>
                <a:endParaRPr lang="en-US" altLang="zh-TW" dirty="0"/>
              </a:p>
              <a:p>
                <a:pPr algn="ctr"/>
                <a:endParaRPr lang="en-US" altLang="zh-TW" dirty="0"/>
              </a:p>
              <a:p>
                <a:pPr algn="ctr"/>
                <a:endParaRPr lang="en-US" altLang="zh-TW" dirty="0"/>
              </a:p>
              <a:p>
                <a:pPr algn="ctr"/>
                <a:endParaRPr lang="en-US" altLang="zh-TW" dirty="0"/>
              </a:p>
              <a:p>
                <a:pPr algn="ctr"/>
                <a:endParaRPr lang="en-US" altLang="zh-TW" dirty="0"/>
              </a:p>
              <a:p>
                <a:pPr algn="ctr"/>
                <a:endParaRPr lang="en-US" altLang="zh-TW" dirty="0"/>
              </a:p>
              <a:p>
                <a:pPr algn="ctr"/>
                <a:endParaRPr lang="zh-TW" altLang="en-US" dirty="0"/>
              </a:p>
            </p:txBody>
          </p:sp>
        </p:grpSp>
        <p:sp>
          <p:nvSpPr>
            <p:cNvPr id="22" name="文字方塊 21"/>
            <p:cNvSpPr txBox="1"/>
            <p:nvPr/>
          </p:nvSpPr>
          <p:spPr>
            <a:xfrm>
              <a:off x="191480" y="4529007"/>
              <a:ext cx="1674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/>
                <a:t>隔熱性優良</a:t>
              </a:r>
              <a:endParaRPr lang="en-US" altLang="zh-TW" dirty="0"/>
            </a:p>
            <a:p>
              <a:pPr algn="ctr"/>
              <a:r>
                <a:rPr lang="en-US" altLang="zh-TW" dirty="0"/>
                <a:t>Hand touchable</a:t>
              </a:r>
              <a:endParaRPr lang="zh-TW" altLang="en-US" dirty="0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4932040" y="5057860"/>
            <a:ext cx="2198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/>
              <a:t>資料來源</a:t>
            </a:r>
            <a:r>
              <a:rPr lang="en-US" altLang="zh-TW" sz="1100" dirty="0"/>
              <a:t>:</a:t>
            </a:r>
            <a:r>
              <a:rPr lang="zh-TW" altLang="en-US" sz="1100" dirty="0"/>
              <a:t>巨碩精密科技有限公司</a:t>
            </a:r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249642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UPET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23</a:t>
            </a:fld>
            <a:endParaRPr lang="zh-TW" altLang="en-US"/>
          </a:p>
        </p:txBody>
      </p:sp>
      <p:grpSp>
        <p:nvGrpSpPr>
          <p:cNvPr id="35" name="群組 34"/>
          <p:cNvGrpSpPr/>
          <p:nvPr/>
        </p:nvGrpSpPr>
        <p:grpSpPr>
          <a:xfrm>
            <a:off x="46752" y="2781730"/>
            <a:ext cx="2293000" cy="2122495"/>
            <a:chOff x="41124" y="2528900"/>
            <a:chExt cx="2293000" cy="2122495"/>
          </a:xfrm>
        </p:grpSpPr>
        <p:grpSp>
          <p:nvGrpSpPr>
            <p:cNvPr id="34" name="群組 33"/>
            <p:cNvGrpSpPr/>
            <p:nvPr/>
          </p:nvGrpSpPr>
          <p:grpSpPr>
            <a:xfrm>
              <a:off x="503548" y="2528900"/>
              <a:ext cx="1368152" cy="1368152"/>
              <a:chOff x="4572000" y="2878274"/>
              <a:chExt cx="1368152" cy="1368152"/>
            </a:xfrm>
          </p:grpSpPr>
          <p:sp>
            <p:nvSpPr>
              <p:cNvPr id="23" name="橢圓 22"/>
              <p:cNvSpPr/>
              <p:nvPr/>
            </p:nvSpPr>
            <p:spPr>
              <a:xfrm>
                <a:off x="4572000" y="2878274"/>
                <a:ext cx="1368152" cy="1368152"/>
              </a:xfrm>
              <a:prstGeom prst="ellipse">
                <a:avLst/>
              </a:prstGeom>
              <a:solidFill>
                <a:srgbClr val="0099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0" name="圖片 19"/>
              <p:cNvPicPr>
                <a:picLocks noChangeAspect="1"/>
              </p:cNvPicPr>
              <p:nvPr/>
            </p:nvPicPr>
            <p:blipFill>
              <a:blip r:embed="rId2" cstate="print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8828" l="1563" r="100000">
                            <a14:foregroundMark x1="2930" y1="62109" x2="2930" y2="62109"/>
                            <a14:foregroundMark x1="23242" y1="51563" x2="23242" y2="51563"/>
                          </a14:backgroundRemoval>
                        </a14:imgEffect>
                        <a14:imgEffect>
                          <a14:colorTemperature colorTemp="1500"/>
                        </a14:imgEffect>
                        <a14:imgEffect>
                          <a14:brightnessContrast bright="100000" contras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8024" y="2970488"/>
                <a:ext cx="1069423" cy="1069423"/>
              </a:xfrm>
              <a:prstGeom prst="rect">
                <a:avLst/>
              </a:prstGeom>
            </p:spPr>
          </p:pic>
          <p:sp>
            <p:nvSpPr>
              <p:cNvPr id="33" name="手繪多邊形 32"/>
              <p:cNvSpPr/>
              <p:nvPr/>
            </p:nvSpPr>
            <p:spPr>
              <a:xfrm>
                <a:off x="4798603" y="3514725"/>
                <a:ext cx="15332" cy="268605"/>
              </a:xfrm>
              <a:custGeom>
                <a:avLst/>
                <a:gdLst>
                  <a:gd name="connsiteX0" fmla="*/ 15332 w 15332"/>
                  <a:gd name="connsiteY0" fmla="*/ 0 h 268605"/>
                  <a:gd name="connsiteX1" fmla="*/ 92 w 15332"/>
                  <a:gd name="connsiteY1" fmla="*/ 80010 h 268605"/>
                  <a:gd name="connsiteX2" fmla="*/ 9617 w 15332"/>
                  <a:gd name="connsiteY2" fmla="*/ 268605 h 268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32" h="268605">
                    <a:moveTo>
                      <a:pt x="15332" y="0"/>
                    </a:moveTo>
                    <a:cubicBezTo>
                      <a:pt x="8188" y="17621"/>
                      <a:pt x="1044" y="35243"/>
                      <a:pt x="92" y="80010"/>
                    </a:cubicBezTo>
                    <a:cubicBezTo>
                      <a:pt x="-861" y="124778"/>
                      <a:pt x="5807" y="238443"/>
                      <a:pt x="9617" y="26860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7" name="文字方塊 36"/>
            <p:cNvSpPr txBox="1"/>
            <p:nvPr/>
          </p:nvSpPr>
          <p:spPr>
            <a:xfrm>
              <a:off x="41124" y="4005064"/>
              <a:ext cx="22930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/>
                <a:t>經濟實惠 物美價廉</a:t>
              </a:r>
              <a:endParaRPr lang="en-US" altLang="zh-TW" dirty="0"/>
            </a:p>
            <a:p>
              <a:pPr algn="ctr"/>
              <a:r>
                <a:rPr lang="en-US" altLang="zh-TW" dirty="0"/>
                <a:t>Economical Affordable</a:t>
              </a:r>
              <a:endParaRPr lang="zh-TW" altLang="en-US" dirty="0"/>
            </a:p>
          </p:txBody>
        </p:sp>
      </p:grpSp>
      <p:graphicFrame>
        <p:nvGraphicFramePr>
          <p:cNvPr id="40" name="表格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82049"/>
              </p:ext>
            </p:extLst>
          </p:nvPr>
        </p:nvGraphicFramePr>
        <p:xfrm>
          <a:off x="2993730" y="2561607"/>
          <a:ext cx="5250678" cy="2763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0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尺寸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材質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零售價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牛肉麵碗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美耐皿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150NT D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zh-TW" altLang="en-US" dirty="0"/>
                        <a:t>原料</a:t>
                      </a:r>
                      <a:r>
                        <a:rPr lang="en-US" altLang="zh-TW" dirty="0"/>
                        <a:t>70-80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Kg/NTD</a:t>
                      </a:r>
                      <a:r>
                        <a:rPr lang="en-US" altLang="zh-TW" baseline="0" dirty="0"/>
                        <a:t> </a:t>
                      </a:r>
                      <a:r>
                        <a:rPr lang="zh-TW" altLang="en-US" baseline="0" dirty="0"/>
                        <a:t>，製成便宜</a:t>
                      </a:r>
                      <a:endParaRPr lang="en-US" altLang="zh-TW" baseline="0" dirty="0"/>
                    </a:p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牛肉麵碗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PET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150NT D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原料</a:t>
                      </a:r>
                      <a:r>
                        <a:rPr lang="en-US" altLang="zh-TW" dirty="0"/>
                        <a:t>80-100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Kg/NTD</a:t>
                      </a:r>
                      <a:r>
                        <a:rPr lang="en-US" altLang="zh-TW" baseline="0" dirty="0"/>
                        <a:t> </a:t>
                      </a:r>
                      <a:r>
                        <a:rPr lang="zh-TW" altLang="en-US" baseline="0" dirty="0"/>
                        <a:t>，製成複雜相對昂貴</a:t>
                      </a:r>
                      <a:endParaRPr lang="en-US" altLang="zh-TW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牛肉麵碗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陶瓷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200-250NTD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0" name="文字方塊 49"/>
          <p:cNvSpPr txBox="1"/>
          <p:nvPr/>
        </p:nvSpPr>
        <p:spPr>
          <a:xfrm>
            <a:off x="6031059" y="5517232"/>
            <a:ext cx="2198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/>
              <a:t>資料來源</a:t>
            </a:r>
            <a:r>
              <a:rPr lang="en-US" altLang="zh-TW" sz="1100" dirty="0"/>
              <a:t>:</a:t>
            </a:r>
            <a:r>
              <a:rPr lang="zh-TW" altLang="en-US" sz="1100" dirty="0"/>
              <a:t>巨碩精密科技有限公司</a:t>
            </a:r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563862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介紹影片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71" y="1600200"/>
            <a:ext cx="4995857" cy="4525963"/>
          </a:xfrm>
        </p:spPr>
      </p:pic>
      <p:sp>
        <p:nvSpPr>
          <p:cNvPr id="9" name="文字方塊 8"/>
          <p:cNvSpPr txBox="1"/>
          <p:nvPr/>
        </p:nvSpPr>
        <p:spPr>
          <a:xfrm>
            <a:off x="3419872" y="2276872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UPET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環保安全餐具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018594" y="2738537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國家級食品容器認證</a:t>
            </a:r>
          </a:p>
        </p:txBody>
      </p:sp>
    </p:spTree>
    <p:extLst>
      <p:ext uri="{BB962C8B-B14F-4D97-AF65-F5344CB8AC3E}">
        <p14:creationId xmlns:p14="http://schemas.microsoft.com/office/powerpoint/2010/main" val="2515980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en-US" altLang="zh-TW" sz="4000" dirty="0">
                <a:solidFill>
                  <a:schemeClr val="bg1"/>
                </a:solidFill>
              </a:rPr>
              <a:t>&amp;</a:t>
            </a:r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336699"/>
                </a:solidFill>
              </a:rPr>
              <a:t>Q1 PET</a:t>
            </a:r>
            <a:r>
              <a:rPr lang="zh-TW" altLang="en-US" sz="2000" dirty="0">
                <a:solidFill>
                  <a:srgbClr val="336699"/>
                </a:solidFill>
              </a:rPr>
              <a:t>餐具既不能掩埋又不能燃燒為何還稱為環保</a:t>
            </a:r>
            <a:r>
              <a:rPr lang="en-US" altLang="zh-TW" sz="2000" dirty="0">
                <a:solidFill>
                  <a:srgbClr val="336699"/>
                </a:solidFill>
              </a:rPr>
              <a:t>?</a:t>
            </a:r>
          </a:p>
          <a:p>
            <a:pPr marL="457200" lvl="1" indent="0">
              <a:buNone/>
            </a:pPr>
            <a:r>
              <a:rPr lang="en-US" altLang="zh-TW" dirty="0"/>
              <a:t>A1</a:t>
            </a:r>
            <a:r>
              <a:rPr lang="zh-TW" altLang="en-US" sz="1500" dirty="0"/>
              <a:t>目前世界提倡的是循環經濟，以現有的資源重複再利用，不持續消耗地球有限的資 源，進而產生「資源、產品、再生資源」的循環，</a:t>
            </a:r>
            <a:r>
              <a:rPr lang="en-US" altLang="zh-TW" sz="1500" dirty="0"/>
              <a:t>PET</a:t>
            </a:r>
            <a:r>
              <a:rPr lang="zh-TW" altLang="en-US" sz="1500" dirty="0"/>
              <a:t>餐具是少數能達成循環經濟的產品，愛地球就該使用此類餐具。</a:t>
            </a:r>
            <a:endParaRPr lang="en-US" altLang="zh-TW" sz="1500" dirty="0"/>
          </a:p>
          <a:p>
            <a:pPr marL="0" indent="0">
              <a:buNone/>
            </a:pPr>
            <a:r>
              <a:rPr lang="en-US" altLang="zh-TW" dirty="0">
                <a:solidFill>
                  <a:srgbClr val="336699"/>
                </a:solidFill>
              </a:rPr>
              <a:t>Q2</a:t>
            </a:r>
            <a:r>
              <a:rPr lang="zh-TW" altLang="en-US" dirty="0">
                <a:solidFill>
                  <a:srgbClr val="336699"/>
                </a:solidFill>
              </a:rPr>
              <a:t> </a:t>
            </a:r>
            <a:r>
              <a:rPr lang="en-US" altLang="zh-TW" dirty="0">
                <a:solidFill>
                  <a:srgbClr val="336699"/>
                </a:solidFill>
              </a:rPr>
              <a:t>PET</a:t>
            </a:r>
            <a:r>
              <a:rPr lang="zh-TW" altLang="en-US" sz="2000" dirty="0">
                <a:solidFill>
                  <a:srgbClr val="336699"/>
                </a:solidFill>
              </a:rPr>
              <a:t>就是塑膠餐具比美耐皿貴又沒陶瓷高貴的質感</a:t>
            </a:r>
            <a:r>
              <a:rPr lang="en-US" altLang="zh-TW" sz="2000" dirty="0">
                <a:solidFill>
                  <a:srgbClr val="336699"/>
                </a:solidFill>
              </a:rPr>
              <a:t>?</a:t>
            </a:r>
          </a:p>
          <a:p>
            <a:pPr marL="457200" lvl="1" indent="0">
              <a:buNone/>
            </a:pPr>
            <a:r>
              <a:rPr lang="en-US" altLang="zh-TW" sz="1600" dirty="0"/>
              <a:t>A2</a:t>
            </a:r>
            <a:r>
              <a:rPr lang="zh-TW" altLang="en-US" sz="1600" dirty="0"/>
              <a:t> 事實上我們的</a:t>
            </a:r>
            <a:r>
              <a:rPr lang="en-US" altLang="zh-TW" sz="1600" dirty="0"/>
              <a:t>PET</a:t>
            </a:r>
            <a:r>
              <a:rPr lang="zh-TW" altLang="en-US" sz="1600" dirty="0"/>
              <a:t>餐具與台灣美耐皿的售價是差不多的，只是目前訪間絕大部分所使用的都是劣質美耐皿。</a:t>
            </a:r>
            <a:endParaRPr lang="en-US" altLang="zh-TW" sz="1600" dirty="0"/>
          </a:p>
          <a:p>
            <a:pPr marL="457200" lvl="1" indent="0">
              <a:buNone/>
            </a:pPr>
            <a:r>
              <a:rPr lang="zh-TW" altLang="en-US" sz="1600" dirty="0"/>
              <a:t>我們的</a:t>
            </a:r>
            <a:r>
              <a:rPr lang="en-US" altLang="zh-TW" sz="1600" dirty="0"/>
              <a:t>PET</a:t>
            </a:r>
            <a:r>
              <a:rPr lang="zh-TW" altLang="en-US" sz="1600" dirty="0"/>
              <a:t>餐具主要客群為營業用餐具，而營業用餐具往往在搬運或清洗的過程會造成許多消耗，且我們的</a:t>
            </a:r>
            <a:r>
              <a:rPr lang="en-US" altLang="zh-TW" sz="1600" dirty="0"/>
              <a:t>PET</a:t>
            </a:r>
            <a:r>
              <a:rPr lang="zh-TW" altLang="en-US" sz="1600" dirty="0"/>
              <a:t>餐具可耐高溫可以使用自動洗碗機清洗，以上優點也可以大大減少人力及成本提高營運的效率，絕對是物美價廉的商品</a:t>
            </a:r>
            <a:r>
              <a:rPr lang="zh-TW" altLang="en-US" sz="1500" dirty="0"/>
              <a:t>。</a:t>
            </a:r>
            <a:endParaRPr lang="en-US" altLang="zh-TW" sz="1500" dirty="0"/>
          </a:p>
          <a:p>
            <a:pPr marL="57150" indent="0">
              <a:buNone/>
            </a:pPr>
            <a:r>
              <a:rPr lang="en-US" altLang="zh-TW" dirty="0">
                <a:solidFill>
                  <a:srgbClr val="336699"/>
                </a:solidFill>
              </a:rPr>
              <a:t>Q3 UPET</a:t>
            </a:r>
            <a:r>
              <a:rPr lang="zh-TW" altLang="en-US" sz="2000" dirty="0">
                <a:solidFill>
                  <a:srgbClr val="336699"/>
                </a:solidFill>
              </a:rPr>
              <a:t>到底是什麼高科技材質</a:t>
            </a:r>
            <a:r>
              <a:rPr lang="en-US" altLang="zh-TW" sz="2000" dirty="0">
                <a:solidFill>
                  <a:srgbClr val="336699"/>
                </a:solidFill>
              </a:rPr>
              <a:t>?</a:t>
            </a:r>
          </a:p>
          <a:p>
            <a:pPr marL="457200" lvl="1" indent="0">
              <a:buNone/>
            </a:pPr>
            <a:r>
              <a:rPr lang="en-US" altLang="zh-TW" sz="1600" dirty="0"/>
              <a:t>A3 UPET</a:t>
            </a:r>
            <a:r>
              <a:rPr lang="zh-TW" altLang="en-US" sz="1600" dirty="0"/>
              <a:t>就是</a:t>
            </a:r>
            <a:r>
              <a:rPr lang="en-US" altLang="zh-TW" sz="1600" dirty="0"/>
              <a:t>PET</a:t>
            </a:r>
            <a:r>
              <a:rPr lang="zh-TW" altLang="en-US" sz="1600" dirty="0"/>
              <a:t>不是新的原料</a:t>
            </a:r>
            <a:r>
              <a:rPr lang="en-US" altLang="zh-TW" sz="1600" dirty="0"/>
              <a:t>(</a:t>
            </a:r>
            <a:r>
              <a:rPr lang="zh-TW" altLang="en-US" sz="1600" dirty="0"/>
              <a:t>材質</a:t>
            </a:r>
            <a:r>
              <a:rPr lang="en-US" altLang="zh-TW" sz="1600" dirty="0"/>
              <a:t>)</a:t>
            </a:r>
            <a:r>
              <a:rPr lang="zh-TW" altLang="en-US" sz="1600" dirty="0"/>
              <a:t>，我們是使用新的科技突破結晶製成使用在食品接觸上。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211884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3</a:t>
            </a:fld>
            <a:endParaRPr lang="zh-TW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397838"/>
              </p:ext>
            </p:extLst>
          </p:nvPr>
        </p:nvGraphicFramePr>
        <p:xfrm>
          <a:off x="4499992" y="1628576"/>
          <a:ext cx="4104456" cy="47527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527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marL="82695" marR="82695" marT="41347" marB="413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2018.6.5</a:t>
                      </a:r>
                      <a:r>
                        <a:rPr lang="zh-TW" alt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世界環境日訴求：拒絕一次用塑膠製品</a:t>
                      </a:r>
                      <a:r>
                        <a:rPr lang="en-US" altLang="zh-TW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(reject single-use plastic)</a:t>
                      </a:r>
                      <a:endParaRPr lang="zh-TW" altLang="en-US" sz="900" dirty="0"/>
                    </a:p>
                  </a:txBody>
                  <a:tcPr marL="82695" marR="82695" marT="41347" marB="4134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marL="82695" marR="82695" marT="41347" marB="413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altLang="zh-TW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2018.10.24</a:t>
                      </a:r>
                      <a:r>
                        <a:rPr lang="zh-TW" alt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通過提案，將於</a:t>
                      </a:r>
                      <a:r>
                        <a:rPr lang="en-US" altLang="zh-TW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r>
                        <a:rPr lang="zh-TW" alt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年禁用已有適合替代品的一次用塑膠產品</a:t>
                      </a:r>
                      <a:r>
                        <a:rPr lang="en-US" altLang="zh-TW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吸管、餐盤、攪拌棒、氧化分解塑膠包裝及聚苯乙烯快餐容器等</a:t>
                      </a:r>
                      <a:r>
                        <a:rPr lang="en-US" altLang="zh-TW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900" dirty="0"/>
                    </a:p>
                  </a:txBody>
                  <a:tcPr marL="82695" marR="82695" marT="41347" marB="4134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marL="82695" marR="82695" marT="41347" marB="413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900" dirty="0">
                          <a:effectLst/>
                          <a:latin typeface="Montserrat"/>
                        </a:rPr>
                        <a:t>2018.1</a:t>
                      </a:r>
                      <a:r>
                        <a:rPr lang="zh-TW" altLang="en-US" sz="900" dirty="0">
                          <a:effectLst/>
                          <a:latin typeface="Montserrat"/>
                        </a:rPr>
                        <a:t>提出</a:t>
                      </a:r>
                      <a:r>
                        <a:rPr lang="en-US" altLang="zh-TW" sz="900" dirty="0">
                          <a:effectLst/>
                          <a:latin typeface="Montserrat"/>
                        </a:rPr>
                        <a:t>25</a:t>
                      </a:r>
                      <a:r>
                        <a:rPr lang="zh-TW" altLang="en-US" sz="900" dirty="0">
                          <a:effectLst/>
                          <a:latin typeface="Montserrat"/>
                        </a:rPr>
                        <a:t>年計畫：</a:t>
                      </a:r>
                      <a:r>
                        <a:rPr lang="en-US" altLang="zh-TW" sz="900" dirty="0">
                          <a:effectLst/>
                          <a:latin typeface="Montserrat"/>
                        </a:rPr>
                        <a:t>2042</a:t>
                      </a:r>
                      <a:r>
                        <a:rPr lang="zh-TW" altLang="en-US" sz="900" dirty="0">
                          <a:effectLst/>
                          <a:latin typeface="Montserrat"/>
                        </a:rPr>
                        <a:t>年實現可避免廢塑膠量至零</a:t>
                      </a:r>
                    </a:p>
                  </a:txBody>
                  <a:tcPr marL="55130" marR="55130" marT="55130" marB="551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marL="82695" marR="82695" marT="41347" marB="413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2018.10.19</a:t>
                      </a:r>
                      <a:r>
                        <a:rPr lang="zh-TW" alt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提出塑膠資源循環策略</a:t>
                      </a:r>
                      <a:r>
                        <a:rPr lang="en-US" altLang="zh-TW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草案</a:t>
                      </a:r>
                      <a:r>
                        <a:rPr lang="en-US" altLang="zh-TW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，目標</a:t>
                      </a:r>
                      <a:r>
                        <a:rPr lang="en-US" altLang="zh-TW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  <a:r>
                        <a:rPr lang="zh-TW" alt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年塑膠瓶和吸管等一次性塑膠製品使用量減少</a:t>
                      </a:r>
                      <a:r>
                        <a:rPr lang="en-US" altLang="zh-TW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zh-TW" altLang="en-US" sz="900" dirty="0"/>
                    </a:p>
                  </a:txBody>
                  <a:tcPr marL="82695" marR="82695" marT="41347" marB="4134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marL="82695" marR="82695" marT="41347" marB="413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altLang="zh-TW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r>
                        <a:rPr lang="zh-TW" alt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TW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TW" alt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月禁止內用使用塑膠杯、紙杯、塑膠碗等一次性容器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TW" alt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研擬</a:t>
                      </a:r>
                      <a:r>
                        <a:rPr lang="en-US" altLang="zh-TW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r>
                        <a:rPr lang="zh-TW" alt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年底起大型商場全面禁止提供一次性塑膠袋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zh-TW" alt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推動</a:t>
                      </a:r>
                      <a:r>
                        <a:rPr lang="en-US" altLang="zh-TW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alt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年逐步禁塑計畫，逐步禁用塑膠杯、塑膠吸管、產品過度包裝</a:t>
                      </a:r>
                    </a:p>
                    <a:p>
                      <a:pPr algn="l"/>
                      <a:endParaRPr lang="zh-TW" altLang="en-US" sz="900" dirty="0"/>
                    </a:p>
                  </a:txBody>
                  <a:tcPr marL="82695" marR="82695" marT="41347" marB="4134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3873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marL="82695" marR="82695" marT="41347" marB="413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fontAlgn="t">
                        <a:buFont typeface="+mj-lt"/>
                        <a:buAutoNum type="arabicPeriod"/>
                      </a:pPr>
                      <a:r>
                        <a:rPr lang="zh-TW" altLang="en-US" sz="900" dirty="0">
                          <a:effectLst/>
                          <a:latin typeface="Montserrat"/>
                        </a:rPr>
                        <a:t>加州</a:t>
                      </a:r>
                      <a:r>
                        <a:rPr lang="en-US" altLang="zh-TW" sz="900" dirty="0">
                          <a:effectLst/>
                          <a:latin typeface="Montserrat"/>
                        </a:rPr>
                        <a:t>2019</a:t>
                      </a:r>
                      <a:r>
                        <a:rPr lang="zh-TW" altLang="en-US" sz="900" dirty="0">
                          <a:effectLst/>
                          <a:latin typeface="Montserrat"/>
                        </a:rPr>
                        <a:t>年起不主動提供塑膠吸管</a:t>
                      </a:r>
                    </a:p>
                    <a:p>
                      <a:pPr marL="228600" indent="-228600" algn="l" fontAlgn="t">
                        <a:buFont typeface="+mj-lt"/>
                        <a:buAutoNum type="arabicPeriod"/>
                      </a:pPr>
                      <a:r>
                        <a:rPr lang="zh-TW" altLang="en-US" sz="900" dirty="0">
                          <a:effectLst/>
                          <a:latin typeface="Montserrat"/>
                        </a:rPr>
                        <a:t>西雅圖</a:t>
                      </a:r>
                      <a:r>
                        <a:rPr lang="en-US" altLang="zh-TW" sz="900" dirty="0">
                          <a:effectLst/>
                          <a:latin typeface="Montserrat"/>
                        </a:rPr>
                        <a:t>2018</a:t>
                      </a:r>
                      <a:r>
                        <a:rPr lang="zh-TW" altLang="en-US" sz="900" dirty="0">
                          <a:effectLst/>
                          <a:latin typeface="Montserrat"/>
                        </a:rPr>
                        <a:t>年</a:t>
                      </a:r>
                      <a:r>
                        <a:rPr lang="en-US" altLang="zh-TW" sz="900" dirty="0">
                          <a:effectLst/>
                          <a:latin typeface="Montserrat"/>
                        </a:rPr>
                        <a:t>7</a:t>
                      </a:r>
                      <a:r>
                        <a:rPr lang="zh-TW" altLang="en-US" sz="900" dirty="0">
                          <a:effectLst/>
                          <a:latin typeface="Montserrat"/>
                        </a:rPr>
                        <a:t>月</a:t>
                      </a:r>
                      <a:r>
                        <a:rPr lang="en-US" altLang="zh-TW" sz="900" dirty="0">
                          <a:effectLst/>
                          <a:latin typeface="Montserrat"/>
                        </a:rPr>
                        <a:t>1</a:t>
                      </a:r>
                      <a:r>
                        <a:rPr lang="zh-TW" altLang="en-US" sz="900" dirty="0">
                          <a:effectLst/>
                          <a:latin typeface="Montserrat"/>
                        </a:rPr>
                        <a:t>日起全面禁用塑膠吸管</a:t>
                      </a:r>
                    </a:p>
                    <a:p>
                      <a:pPr marL="228600" indent="-228600" algn="l" fontAlgn="t">
                        <a:buFont typeface="+mj-lt"/>
                        <a:buAutoNum type="arabicPeriod"/>
                      </a:pPr>
                      <a:r>
                        <a:rPr lang="zh-TW" altLang="en-US" sz="900" dirty="0">
                          <a:effectLst/>
                          <a:latin typeface="Montserrat"/>
                        </a:rPr>
                        <a:t>舊金山</a:t>
                      </a:r>
                      <a:r>
                        <a:rPr lang="en-US" altLang="zh-TW" sz="900" dirty="0">
                          <a:effectLst/>
                          <a:latin typeface="Montserrat"/>
                        </a:rPr>
                        <a:t>2019</a:t>
                      </a:r>
                      <a:r>
                        <a:rPr lang="zh-TW" altLang="en-US" sz="900" dirty="0">
                          <a:effectLst/>
                          <a:latin typeface="Montserrat"/>
                        </a:rPr>
                        <a:t>年</a:t>
                      </a:r>
                      <a:r>
                        <a:rPr lang="en-US" altLang="zh-TW" sz="900" dirty="0">
                          <a:effectLst/>
                          <a:latin typeface="Montserrat"/>
                        </a:rPr>
                        <a:t>7</a:t>
                      </a:r>
                      <a:r>
                        <a:rPr lang="zh-TW" altLang="en-US" sz="900" dirty="0">
                          <a:effectLst/>
                          <a:latin typeface="Montserrat"/>
                        </a:rPr>
                        <a:t>月</a:t>
                      </a:r>
                      <a:r>
                        <a:rPr lang="en-US" altLang="zh-TW" sz="900" dirty="0">
                          <a:effectLst/>
                          <a:latin typeface="Montserrat"/>
                        </a:rPr>
                        <a:t>1</a:t>
                      </a:r>
                      <a:r>
                        <a:rPr lang="zh-TW" altLang="en-US" sz="900" dirty="0">
                          <a:effectLst/>
                          <a:latin typeface="Montserrat"/>
                        </a:rPr>
                        <a:t>日起禁止塑膠製的吸管、攪拌棒、牙籤及瓶口塞</a:t>
                      </a:r>
                    </a:p>
                    <a:p>
                      <a:pPr marL="228600" indent="-228600" algn="l" fontAlgn="t">
                        <a:buFont typeface="+mj-lt"/>
                        <a:buAutoNum type="arabicPeriod"/>
                      </a:pPr>
                      <a:r>
                        <a:rPr lang="zh-TW" altLang="en-US" sz="900" dirty="0">
                          <a:effectLst/>
                          <a:latin typeface="Montserrat"/>
                        </a:rPr>
                        <a:t>洛杉磯擬</a:t>
                      </a:r>
                      <a:r>
                        <a:rPr lang="en-US" altLang="zh-TW" sz="900" dirty="0">
                          <a:effectLst/>
                          <a:latin typeface="Montserrat"/>
                        </a:rPr>
                        <a:t>2021</a:t>
                      </a:r>
                      <a:r>
                        <a:rPr lang="zh-TW" altLang="en-US" sz="900" dirty="0">
                          <a:effectLst/>
                          <a:latin typeface="Montserrat"/>
                        </a:rPr>
                        <a:t>年全面禁用塑膠吸管</a:t>
                      </a:r>
                    </a:p>
                  </a:txBody>
                  <a:tcPr marL="55130" marR="55130" marT="55130" marB="551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02" y="2412893"/>
            <a:ext cx="900100" cy="60006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32" y="3187614"/>
            <a:ext cx="900102" cy="60006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02" y="1698147"/>
            <a:ext cx="900102" cy="600067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32" y="5634584"/>
            <a:ext cx="910772" cy="600067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4597332" y="3912938"/>
            <a:ext cx="880270" cy="627384"/>
            <a:chOff x="3198517" y="3836536"/>
            <a:chExt cx="880270" cy="627384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051" y="3836536"/>
              <a:ext cx="642314" cy="627384"/>
            </a:xfrm>
            <a:prstGeom prst="rect">
              <a:avLst/>
            </a:prstGeom>
            <a:ln w="6350">
              <a:noFill/>
            </a:ln>
          </p:spPr>
        </p:pic>
        <p:sp>
          <p:nvSpPr>
            <p:cNvPr id="22" name="矩形 21"/>
            <p:cNvSpPr/>
            <p:nvPr/>
          </p:nvSpPr>
          <p:spPr>
            <a:xfrm>
              <a:off x="3198517" y="3846791"/>
              <a:ext cx="880270" cy="5651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4597332" y="4754424"/>
            <a:ext cx="900102" cy="602764"/>
            <a:chOff x="3198517" y="4707778"/>
            <a:chExt cx="900102" cy="602764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2545" y1="32240" x2="22545" y2="32240"/>
                          <a14:foregroundMark x1="27273" y1="28415" x2="27273" y2="28415"/>
                          <a14:foregroundMark x1="20000" y1="22404" x2="20000" y2="22404"/>
                          <a14:foregroundMark x1="77455" y1="17486" x2="77455" y2="17486"/>
                          <a14:foregroundMark x1="76364" y1="22404" x2="76364" y2="22404"/>
                          <a14:foregroundMark x1="52000" y1="37158" x2="52000" y2="37158"/>
                          <a14:foregroundMark x1="50909" y1="63388" x2="50909" y2="63388"/>
                          <a14:foregroundMark x1="28727" y1="72678" x2="28727" y2="72678"/>
                          <a14:foregroundMark x1="24364" y1="76503" x2="24364" y2="76503"/>
                          <a14:foregroundMark x1="21091" y1="69945" x2="21091" y2="69945"/>
                          <a14:foregroundMark x1="81091" y1="28415" x2="81091" y2="28415"/>
                          <a14:foregroundMark x1="77818" y1="30055" x2="77818" y2="30055"/>
                          <a14:foregroundMark x1="72000" y1="19126" x2="72000" y2="19126"/>
                          <a14:foregroundMark x1="81091" y1="76503" x2="81091" y2="76503"/>
                          <a14:foregroundMark x1="82182" y1="70492" x2="82182" y2="70492"/>
                          <a14:foregroundMark x1="73455" y1="35519" x2="73455" y2="35519"/>
                          <a14:foregroundMark x1="74909" y1="35519" x2="74909" y2="33880"/>
                          <a14:foregroundMark x1="70182" y1="23497" x2="70182" y2="23497"/>
                          <a14:foregroundMark x1="30545" y1="20765" x2="30545" y2="20765"/>
                          <a14:foregroundMark x1="28364" y1="16940" x2="28364" y2="16940"/>
                          <a14:foregroundMark x1="25818" y1="21311" x2="25818" y2="21311"/>
                          <a14:foregroundMark x1="23636" y1="16940" x2="23636" y2="16940"/>
                          <a14:foregroundMark x1="18182" y1="27869" x2="18182" y2="27869"/>
                          <a14:foregroundMark x1="25091" y1="35519" x2="25091" y2="35519"/>
                          <a14:foregroundMark x1="30182" y1="75956" x2="30182" y2="75956"/>
                          <a14:foregroundMark x1="26909" y1="67760" x2="26909" y2="67760"/>
                          <a14:foregroundMark x1="27273" y1="81967" x2="27273" y2="81967"/>
                          <a14:foregroundMark x1="22909" y1="85246" x2="22909" y2="85246"/>
                          <a14:foregroundMark x1="18909" y1="74863" x2="18909" y2="74863"/>
                          <a14:foregroundMark x1="75636" y1="85246" x2="75636" y2="85246"/>
                          <a14:foregroundMark x1="73091" y1="82514" x2="73091" y2="82514"/>
                          <a14:foregroundMark x1="70545" y1="78142" x2="70545" y2="78142"/>
                          <a14:foregroundMark x1="77091" y1="69945" x2="77091" y2="69945"/>
                          <a14:foregroundMark x1="72727" y1="68306" x2="72727" y2="683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923" y="4745108"/>
              <a:ext cx="849696" cy="565434"/>
            </a:xfrm>
            <a:prstGeom prst="rect">
              <a:avLst/>
            </a:prstGeom>
            <a:ln w="6350">
              <a:noFill/>
            </a:ln>
          </p:spPr>
        </p:pic>
        <p:sp>
          <p:nvSpPr>
            <p:cNvPr id="24" name="矩形 23"/>
            <p:cNvSpPr/>
            <p:nvPr/>
          </p:nvSpPr>
          <p:spPr>
            <a:xfrm>
              <a:off x="3198517" y="4707778"/>
              <a:ext cx="880270" cy="60276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3491880" y="12231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>
          <a:xfrm>
            <a:off x="457200" y="1407840"/>
            <a:ext cx="3610744" cy="4718323"/>
          </a:xfrm>
        </p:spPr>
        <p:txBody>
          <a:bodyPr/>
          <a:lstStyle/>
          <a:p>
            <a:r>
              <a:rPr lang="zh-TW" altLang="en-US" sz="1600" dirty="0"/>
              <a:t>一次用產品</a:t>
            </a:r>
            <a:r>
              <a:rPr lang="en-US" altLang="zh-TW" sz="1600" dirty="0"/>
              <a:t>(single-use)</a:t>
            </a:r>
            <a:r>
              <a:rPr lang="zh-TW" altLang="en-US" sz="1600" dirty="0"/>
              <a:t>所造成環保問題亦為國際間所關注，應減少使用，以避免資源耗費，我國和各國推動相關法規及規範。</a:t>
            </a:r>
          </a:p>
          <a:p>
            <a:pPr marL="0" indent="0">
              <a:buNone/>
            </a:pPr>
            <a:r>
              <a:rPr lang="zh-TW" altLang="en-US" sz="1800" b="1" dirty="0"/>
              <a:t>國內</a:t>
            </a:r>
          </a:p>
        </p:txBody>
      </p:sp>
      <p:sp>
        <p:nvSpPr>
          <p:cNvPr id="28" name="矩形 27"/>
          <p:cNvSpPr/>
          <p:nvPr/>
        </p:nvSpPr>
        <p:spPr>
          <a:xfrm>
            <a:off x="4427984" y="1299756"/>
            <a:ext cx="989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國際間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" r="2544" b="1468"/>
          <a:stretch/>
        </p:blipFill>
        <p:spPr bwMode="auto">
          <a:xfrm>
            <a:off x="467544" y="2852935"/>
            <a:ext cx="3960440" cy="331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06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3491880" y="12231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>
          <a:xfrm>
            <a:off x="457200" y="1407840"/>
            <a:ext cx="7606680" cy="4718323"/>
          </a:xfrm>
          <a:noFill/>
        </p:spPr>
        <p:txBody>
          <a:bodyPr>
            <a:normAutofit/>
          </a:bodyPr>
          <a:lstStyle/>
          <a:p>
            <a:r>
              <a:rPr lang="zh-TW" altLang="en-US" sz="2000" dirty="0"/>
              <a:t>台北市在今年</a:t>
            </a:r>
            <a:r>
              <a:rPr lang="en-US" altLang="zh-TW" sz="2000" dirty="0"/>
              <a:t>7</a:t>
            </a:r>
            <a:r>
              <a:rPr lang="zh-TW" altLang="en-US" sz="2000" dirty="0"/>
              <a:t>月</a:t>
            </a:r>
            <a:r>
              <a:rPr lang="en-US" altLang="zh-TW" sz="2000" dirty="0"/>
              <a:t>1</a:t>
            </a:r>
            <a:r>
              <a:rPr lang="zh-TW" altLang="en-US" sz="2000" dirty="0"/>
              <a:t>日開始，正式禁用一次性和美耐皿餐具</a:t>
            </a:r>
            <a:endParaRPr lang="zh-TW" altLang="en-US" sz="20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54737"/>
            <a:ext cx="2592308" cy="35505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20" y="2254737"/>
            <a:ext cx="2528145" cy="35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500" b="1" dirty="0">
                <a:solidFill>
                  <a:srgbClr val="336699"/>
                </a:solidFill>
              </a:rPr>
              <a:t>消費市場上常見器皿材質</a:t>
            </a:r>
            <a:endParaRPr lang="en-US" altLang="zh-TW" sz="4500" b="1" dirty="0">
              <a:solidFill>
                <a:srgbClr val="336699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TW" sz="4500" b="1" dirty="0">
                <a:solidFill>
                  <a:srgbClr val="336699"/>
                </a:solidFill>
              </a:rPr>
              <a:t>UPET</a:t>
            </a:r>
            <a:r>
              <a:rPr lang="zh-TW" altLang="en-US" sz="4500" b="1" dirty="0">
                <a:solidFill>
                  <a:srgbClr val="336699"/>
                </a:solidFill>
              </a:rPr>
              <a:t>介紹</a:t>
            </a:r>
            <a:endParaRPr lang="en-US" altLang="zh-TW" sz="4500" b="1" dirty="0">
              <a:solidFill>
                <a:srgbClr val="336699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4500" b="1" dirty="0">
                <a:solidFill>
                  <a:srgbClr val="336699"/>
                </a:solidFill>
              </a:rPr>
              <a:t>介紹影片</a:t>
            </a:r>
            <a:endParaRPr lang="en-US" altLang="zh-TW" sz="4500" b="1" dirty="0">
              <a:solidFill>
                <a:srgbClr val="336699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TW" sz="4800" b="1" dirty="0">
                <a:solidFill>
                  <a:srgbClr val="336699"/>
                </a:solidFill>
              </a:rPr>
              <a:t>Q</a:t>
            </a:r>
            <a:r>
              <a:rPr lang="zh-TW" altLang="en-US" sz="4800" b="1" dirty="0">
                <a:solidFill>
                  <a:srgbClr val="336699"/>
                </a:solidFill>
                <a:latin typeface="新細明體"/>
                <a:ea typeface="新細明體"/>
              </a:rPr>
              <a:t>＆</a:t>
            </a:r>
            <a:r>
              <a:rPr lang="en-US" altLang="zh-TW" sz="4800" b="1" dirty="0">
                <a:solidFill>
                  <a:srgbClr val="336699"/>
                </a:solidFill>
                <a:latin typeface="新細明體"/>
                <a:ea typeface="新細明體"/>
              </a:rPr>
              <a:t>A</a:t>
            </a:r>
            <a:endParaRPr lang="en-US" altLang="zh-TW" sz="4800" b="1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0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300" b="1" dirty="0">
                <a:solidFill>
                  <a:srgbClr val="336699"/>
                </a:solidFill>
              </a:rPr>
              <a:t>消費市場上常見器皿材質</a:t>
            </a:r>
            <a:endParaRPr lang="en-US" altLang="zh-TW" sz="3300" b="1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endParaRPr lang="en-US" altLang="zh-TW" sz="1800" dirty="0"/>
          </a:p>
        </p:txBody>
      </p:sp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UPET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6</a:t>
            </a:fld>
            <a:endParaRPr lang="zh-TW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434650"/>
              </p:ext>
            </p:extLst>
          </p:nvPr>
        </p:nvGraphicFramePr>
        <p:xfrm>
          <a:off x="1475656" y="2334674"/>
          <a:ext cx="6768753" cy="3723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項目名稱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優點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缺點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不鏽鋼</a:t>
                      </a:r>
                      <a:endParaRPr lang="en-US" altLang="zh-TW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kern="1200" dirty="0">
                          <a:effectLst/>
                        </a:rPr>
                        <a:t>耐磨質輕，便於刷洗消毒，而且堅固耐用，化學性質穩定，較為耐酸耐鹼耐腐蝕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含重金屬例如錳、鎳</a:t>
                      </a:r>
                      <a:endParaRPr lang="en-US" altLang="zh-TW" sz="1400" dirty="0"/>
                    </a:p>
                    <a:p>
                      <a:r>
                        <a:rPr lang="zh-TW" altLang="en-US" sz="1400" dirty="0"/>
                        <a:t>有股令人不舒服的金屬臭味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 陶瓷</a:t>
                      </a:r>
                      <a:endParaRPr lang="en-US" altLang="zh-TW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kern="1200" dirty="0">
                          <a:effectLst/>
                        </a:rPr>
                        <a:t>細膩光滑、不生鏽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1.</a:t>
                      </a:r>
                      <a:r>
                        <a:rPr lang="zh-TW" altLang="en-US" sz="1400" dirty="0"/>
                        <a:t>含重金屬是「鉛」和「鎘</a:t>
                      </a:r>
                      <a:endParaRPr lang="en-US" altLang="zh-TW" sz="1400" dirty="0"/>
                    </a:p>
                    <a:p>
                      <a:r>
                        <a:rPr lang="en-US" altLang="zh-TW" sz="1400" kern="1200" dirty="0">
                          <a:effectLst/>
                        </a:rPr>
                        <a:t>2.</a:t>
                      </a:r>
                      <a:r>
                        <a:rPr lang="zh-TW" altLang="en-US" sz="1400" kern="1200" dirty="0">
                          <a:effectLst/>
                        </a:rPr>
                        <a:t>陶瓷餐具較脆弱，很容易就會摔破，因此汰換率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 水晶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無味、 晶瑩剔透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含鉛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鋁製</a:t>
                      </a:r>
                      <a:endParaRPr lang="en-US" altLang="zh-TW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kern="1200" dirty="0">
                          <a:effectLst/>
                        </a:rPr>
                        <a:t>非常輕，使用起來很順手，又不易生鏽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遇到酸性或鹼性物質即可形成鋁離子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PLA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kern="1200" dirty="0">
                          <a:effectLst/>
                        </a:rPr>
                        <a:t>可經由生物分解完全返回大自然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不耐熱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6016252" y="6134850"/>
            <a:ext cx="2198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/>
              <a:t>資料來源</a:t>
            </a:r>
            <a:r>
              <a:rPr lang="en-US" altLang="zh-TW" sz="1100" dirty="0"/>
              <a:t>:</a:t>
            </a:r>
            <a:r>
              <a:rPr lang="zh-TW" altLang="en-US" sz="1100" dirty="0"/>
              <a:t>巨碩精密科技有限公司</a:t>
            </a:r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39073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11200" b="1" dirty="0">
                <a:solidFill>
                  <a:srgbClr val="336699"/>
                </a:solidFill>
              </a:rPr>
              <a:t>消費市場上常見器皿材質</a:t>
            </a:r>
            <a:endParaRPr lang="en-US" altLang="zh-TW" sz="11200" b="1" dirty="0">
              <a:solidFill>
                <a:srgbClr val="336699"/>
              </a:solidFill>
            </a:endParaRPr>
          </a:p>
          <a:p>
            <a:pPr lvl="1"/>
            <a:r>
              <a:rPr lang="zh-TW" altLang="en-US" sz="9600" dirty="0"/>
              <a:t>不鏽鋼</a:t>
            </a:r>
            <a:endParaRPr lang="en-US" altLang="zh-TW" sz="9600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zh-TW" altLang="en-US" sz="8000" dirty="0"/>
              <a:t>不鏽鋼表面有一層富鉻氧化膜，這層富鉻氧化膜不但無毒而且隔絕了不鏽鋼與食物直接接觸，但這層富鉻氧化膜不耐酸，所以不鏽鋼餐具不適合裝酸性食物例如檸檬、醋酸等</a:t>
            </a:r>
            <a:r>
              <a:rPr lang="en-US" altLang="zh-TW" sz="8000" dirty="0"/>
              <a:t>…</a:t>
            </a:r>
            <a:r>
              <a:rPr lang="zh-TW" altLang="en-US" sz="8000" dirty="0"/>
              <a:t>。此外，不鏽鋼的富鉻氧化膜也會因不正確的洗滌例如使用金鋼刷，被湯匙刮傷、及日復一日的使用，進而造成破裂，最後導致不鏽鋼成分中的重金屬滲入食物中。一旦不鏽鋼的富鉻氧化膜有破洞，重金屬例如錳、鎳就會滲入到食物中，錳雖然是人體必須的微量礦物質之一，但過量，還是會引發記憶障礙，甚至是帕金森氏症。而部分的鎳化合物則會致癌。不鏽鋼還有一個問題，那就是當不鏽鋼餐具內的水量較少時，飲水時會口中感覺到一股令人不舒服的金屬臭味，這是不鏽鋼表面微量鐵生鏽所導致。</a:t>
            </a:r>
            <a:endParaRPr lang="en-US" altLang="zh-TW" sz="8000" dirty="0"/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r>
              <a:rPr lang="zh-TW" altLang="en-US" sz="4000" dirty="0"/>
              <a:t>原文網址：</a:t>
            </a:r>
            <a:r>
              <a:rPr lang="en-US" altLang="zh-TW" sz="4000" dirty="0">
                <a:hlinkClick r:id="rId2"/>
              </a:rPr>
              <a:t> https://ccws0801.pixnet.net/blog/post/395469406-vol.17</a:t>
            </a:r>
            <a:endParaRPr lang="zh-TW" altLang="en-US" sz="4000" dirty="0"/>
          </a:p>
        </p:txBody>
      </p:sp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UPET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600" r="98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28" y="5228024"/>
            <a:ext cx="16288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2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336699"/>
                </a:solidFill>
              </a:rPr>
              <a:t>消費市場上常見器皿材質</a:t>
            </a:r>
            <a:endParaRPr lang="en-US" altLang="zh-TW" sz="2800" b="1" dirty="0">
              <a:solidFill>
                <a:srgbClr val="336699"/>
              </a:solidFill>
            </a:endParaRPr>
          </a:p>
          <a:p>
            <a:pPr lvl="1"/>
            <a:r>
              <a:rPr lang="zh-TW" altLang="en-US" sz="2400" dirty="0"/>
              <a:t>陶瓷</a:t>
            </a:r>
            <a:endParaRPr lang="en-US" altLang="zh-TW" sz="2400" dirty="0"/>
          </a:p>
          <a:p>
            <a:pPr marL="457200" lvl="1" indent="0">
              <a:buNone/>
            </a:pPr>
            <a:r>
              <a:rPr lang="zh-TW" altLang="en-US" sz="2000" dirty="0"/>
              <a:t>陶瓷在製作時需要掛一層釉，釉能將顏料的色彩固定陶瓷餐具中易於析出的重金屬是「鉛」和「鎘」，這些重金屬的堆積會損害免疫、骨骼、肝腎、心血管、神經等系統。</a:t>
            </a:r>
            <a:endParaRPr lang="en-US" altLang="zh-TW" sz="2000" dirty="0"/>
          </a:p>
          <a:p>
            <a:pPr marL="457200" lvl="1" indent="0">
              <a:buNone/>
            </a:pPr>
            <a:r>
              <a:rPr lang="zh-TW" altLang="en-US" sz="2000" dirty="0"/>
              <a:t>瓷器表面釉面都是經過</a:t>
            </a:r>
            <a:r>
              <a:rPr lang="en-US" altLang="zh-TW" sz="2000" dirty="0"/>
              <a:t>800</a:t>
            </a:r>
            <a:r>
              <a:rPr lang="zh-TW" altLang="en-US" sz="2000" dirty="0"/>
              <a:t>度以上溫度燒製成，達不到</a:t>
            </a:r>
            <a:r>
              <a:rPr lang="en-US" altLang="zh-TW" sz="2000" dirty="0"/>
              <a:t>800</a:t>
            </a:r>
            <a:r>
              <a:rPr lang="zh-TW" altLang="en-US" sz="2000" dirty="0"/>
              <a:t>度，低溫釉都會對人體有危害物質。達到</a:t>
            </a:r>
            <a:r>
              <a:rPr lang="en-US" altLang="zh-TW" sz="2000" dirty="0"/>
              <a:t>1350</a:t>
            </a:r>
            <a:r>
              <a:rPr lang="zh-TW" altLang="en-US" sz="2000" dirty="0"/>
              <a:t>度釉下瓷器最好。</a:t>
            </a:r>
            <a:br>
              <a:rPr lang="zh-TW" altLang="en-US" dirty="0"/>
            </a:br>
            <a:br>
              <a:rPr lang="zh-TW" altLang="en-US" dirty="0"/>
            </a:br>
            <a:br>
              <a:rPr lang="zh-TW" altLang="en-US" dirty="0"/>
            </a:br>
            <a:endParaRPr lang="en-US" altLang="zh-TW" sz="1000" dirty="0"/>
          </a:p>
          <a:p>
            <a:pPr marL="457200" lvl="1" indent="0">
              <a:buNone/>
            </a:pPr>
            <a:endParaRPr lang="en-US" altLang="zh-TW" sz="1000" dirty="0"/>
          </a:p>
          <a:p>
            <a:pPr marL="457200" lvl="1" indent="0">
              <a:buNone/>
            </a:pPr>
            <a:r>
              <a:rPr lang="zh-TW" altLang="en-US" sz="1000" dirty="0"/>
              <a:t>原文網址：</a:t>
            </a:r>
            <a:r>
              <a:rPr lang="en-US" altLang="zh-TW" sz="1000" dirty="0">
                <a:hlinkClick r:id="rId2"/>
              </a:rPr>
              <a:t>https://kknews.cc/news/lxb22e.html</a:t>
            </a:r>
            <a:endParaRPr lang="en-US" altLang="zh-TW" sz="1000" dirty="0"/>
          </a:p>
          <a:p>
            <a:pPr marL="457200" lvl="1" indent="0">
              <a:buNone/>
            </a:pPr>
            <a:endParaRPr lang="en-US" altLang="zh-TW" dirty="0"/>
          </a:p>
        </p:txBody>
      </p:sp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UPET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48" y="3933056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92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336699"/>
                </a:solidFill>
              </a:rPr>
              <a:t>消費市場上常見器皿材質</a:t>
            </a:r>
            <a:endParaRPr lang="en-US" altLang="zh-TW" sz="2800" b="1" dirty="0">
              <a:solidFill>
                <a:srgbClr val="336699"/>
              </a:solidFill>
            </a:endParaRPr>
          </a:p>
          <a:p>
            <a:pPr lvl="1"/>
            <a:r>
              <a:rPr lang="zh-TW" altLang="en-US" sz="2400" dirty="0"/>
              <a:t>水晶</a:t>
            </a:r>
            <a:endParaRPr lang="en-US" altLang="zh-TW" sz="2400" dirty="0"/>
          </a:p>
          <a:p>
            <a:pPr marL="457200" lvl="1" indent="0">
              <a:buNone/>
            </a:pPr>
            <a:r>
              <a:rPr lang="zh-TW" altLang="en-US" sz="2000" dirty="0"/>
              <a:t>水晶製品是一種頗具威脅的鉛污染源。其中的氧化鉛含量往往高達</a:t>
            </a:r>
            <a:r>
              <a:rPr lang="en-US" altLang="zh-TW" sz="2000" dirty="0"/>
              <a:t>20%~30%</a:t>
            </a:r>
            <a:r>
              <a:rPr lang="zh-TW" altLang="en-US" sz="2000" dirty="0"/>
              <a:t>，用它來盛水，一般還不至於引起鉛中毒，但若用來盛酒或酸性飲料，水晶製品中的鉛就會被析出並溶於酒或酸性飲料之中。實驗表明，盛酒的時間越長，酒中的含鉛量就越高。</a:t>
            </a:r>
            <a:br>
              <a:rPr lang="zh-TW" altLang="en-US" dirty="0"/>
            </a:br>
            <a:br>
              <a:rPr lang="zh-TW" altLang="en-US" dirty="0"/>
            </a:br>
            <a:br>
              <a:rPr lang="zh-TW" altLang="en-US" dirty="0"/>
            </a:br>
            <a:endParaRPr lang="en-US" altLang="zh-TW" dirty="0"/>
          </a:p>
          <a:p>
            <a:pPr marL="457200" lvl="1" indent="0">
              <a:buNone/>
            </a:pPr>
            <a:r>
              <a:rPr lang="zh-TW" altLang="en-US" sz="1000" dirty="0"/>
              <a:t>原文網址：</a:t>
            </a:r>
            <a:r>
              <a:rPr lang="en-US" altLang="zh-TW" sz="1000" dirty="0">
                <a:hlinkClick r:id="rId2"/>
              </a:rPr>
              <a:t>https://kknews.cc/food/nxv93e2.html</a:t>
            </a:r>
            <a:endParaRPr lang="en-US" altLang="zh-TW" sz="1000" dirty="0"/>
          </a:p>
          <a:p>
            <a:pPr marL="457200" lvl="1" indent="0">
              <a:buNone/>
            </a:pPr>
            <a:endParaRPr lang="en-US" altLang="zh-TW" dirty="0"/>
          </a:p>
        </p:txBody>
      </p:sp>
      <p:sp>
        <p:nvSpPr>
          <p:cNvPr id="6" name="向右箭號 5"/>
          <p:cNvSpPr/>
          <p:nvPr/>
        </p:nvSpPr>
        <p:spPr>
          <a:xfrm>
            <a:off x="2705698" y="188640"/>
            <a:ext cx="5898750" cy="1296144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UPET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</a:p>
        </p:txBody>
      </p:sp>
      <p:sp>
        <p:nvSpPr>
          <p:cNvPr id="5" name="向右箭號 4"/>
          <p:cNvSpPr/>
          <p:nvPr/>
        </p:nvSpPr>
        <p:spPr>
          <a:xfrm flipH="1">
            <a:off x="395536" y="6163653"/>
            <a:ext cx="2598194" cy="571769"/>
          </a:xfrm>
          <a:prstGeom prst="rightArrow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43-8F1A-4EC6-A8FE-95AC31F7190A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200" y="4138344"/>
            <a:ext cx="2808312" cy="202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30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14594</TotalTime>
  <Words>2267</Words>
  <Application>Microsoft Office PowerPoint</Application>
  <PresentationFormat>如螢幕大小 (4:3)</PresentationFormat>
  <Paragraphs>286</Paragraphs>
  <Slides>25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2" baseType="lpstr">
      <vt:lpstr>Adobe Gothic Std B</vt:lpstr>
      <vt:lpstr>Montserrat</vt:lpstr>
      <vt:lpstr>微軟正黑體</vt:lpstr>
      <vt:lpstr>新細明體</vt:lpstr>
      <vt:lpstr>Arial</vt:lpstr>
      <vt:lpstr>Calibri</vt:lpstr>
      <vt:lpstr>Office 佈景主題</vt:lpstr>
      <vt:lpstr>UPET環保安全餐具產品介紹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</dc:creator>
  <cp:lastModifiedBy>科技 巨碩</cp:lastModifiedBy>
  <cp:revision>94</cp:revision>
  <dcterms:created xsi:type="dcterms:W3CDTF">2019-12-03T03:46:18Z</dcterms:created>
  <dcterms:modified xsi:type="dcterms:W3CDTF">2020-02-21T08:03:10Z</dcterms:modified>
</cp:coreProperties>
</file>